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5"/>
  </p:notesMasterIdLst>
  <p:sldIdLst>
    <p:sldId id="310" r:id="rId3"/>
    <p:sldId id="306" r:id="rId4"/>
    <p:sldId id="311" r:id="rId5"/>
    <p:sldId id="309" r:id="rId6"/>
    <p:sldId id="312" r:id="rId7"/>
    <p:sldId id="313" r:id="rId8"/>
    <p:sldId id="314" r:id="rId9"/>
    <p:sldId id="294" r:id="rId10"/>
    <p:sldId id="287" r:id="rId11"/>
    <p:sldId id="303" r:id="rId12"/>
    <p:sldId id="264" r:id="rId13"/>
    <p:sldId id="288" r:id="rId14"/>
  </p:sldIdLst>
  <p:sldSz cx="49377600" cy="329184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Lato" panose="020B0604020202020204" charset="0"/>
      <p:regular r:id="rId22"/>
      <p:bold r:id="rId23"/>
      <p:italic r:id="rId24"/>
      <p:boldItalic r:id="rId25"/>
    </p:embeddedFont>
    <p:embeddedFont>
      <p:font typeface="Lato Black" panose="020B0604020202020204" charset="0"/>
      <p:bold r:id="rId26"/>
      <p:boldItalic r:id="rId27"/>
    </p:embeddedFont>
    <p:embeddedFont>
      <p:font typeface="Lato Hairline" panose="020F0202020204030203" charset="0"/>
      <p:regular r:id="rId28"/>
      <p:italic r:id="rId29"/>
    </p:embeddedFont>
    <p:embeddedFont>
      <p:font typeface="Lato Thin" panose="020B0604020202020204" charset="0"/>
      <p:regular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AF24AA-1166-40D1-8EF2-39F9776F5E37}">
          <p14:sldIdLst>
            <p14:sldId id="310"/>
            <p14:sldId id="306"/>
            <p14:sldId id="311"/>
            <p14:sldId id="309"/>
            <p14:sldId id="312"/>
            <p14:sldId id="313"/>
          </p14:sldIdLst>
        </p14:section>
        <p14:section name="Examples and Additional Information" id="{30D95EAC-7E2E-4299-BB43-DAA6949EC5B2}">
          <p14:sldIdLst>
            <p14:sldId id="314"/>
            <p14:sldId id="294"/>
            <p14:sldId id="287"/>
            <p14:sldId id="303"/>
            <p14:sldId id="264"/>
            <p14:sldId id="288"/>
          </p14:sldIdLst>
        </p14:section>
      </p14:sectionLst>
    </p:ext>
    <p:ext uri="{EFAFB233-063F-42B5-8137-9DF3F51BA10A}">
      <p15:sldGuideLst xmlns:p15="http://schemas.microsoft.com/office/powerpoint/2012/main">
        <p15:guide id="2" pos="15576" userDrawn="1">
          <p15:clr>
            <a:srgbClr val="A4A3A4"/>
          </p15:clr>
        </p15:guide>
        <p15:guide id="3" pos="6024" userDrawn="1">
          <p15:clr>
            <a:srgbClr val="A4A3A4"/>
          </p15:clr>
        </p15:guide>
        <p15:guide id="4" pos="264" userDrawn="1">
          <p15:clr>
            <a:srgbClr val="A4A3A4"/>
          </p15:clr>
        </p15:guide>
        <p15:guide id="5" pos="744" userDrawn="1">
          <p15:clr>
            <a:srgbClr val="A4A3A4"/>
          </p15:clr>
        </p15:guide>
        <p15:guide id="6" orient="horz" pos="10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D40"/>
    <a:srgbClr val="6D3E8A"/>
    <a:srgbClr val="71418F"/>
    <a:srgbClr val="C53219"/>
    <a:srgbClr val="110641"/>
    <a:srgbClr val="FFFFFF"/>
    <a:srgbClr val="34F4EB"/>
    <a:srgbClr val="004E60"/>
    <a:srgbClr val="CDCDCD"/>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03" autoAdjust="0"/>
    <p:restoredTop sz="92362" autoAdjust="0"/>
  </p:normalViewPr>
  <p:slideViewPr>
    <p:cSldViewPr snapToGrid="0" showGuides="1">
      <p:cViewPr varScale="1">
        <p:scale>
          <a:sx n="21" d="100"/>
          <a:sy n="21" d="100"/>
        </p:scale>
        <p:origin x="1938" y="120"/>
      </p:cViewPr>
      <p:guideLst>
        <p:guide pos="15576"/>
        <p:guide pos="6024"/>
        <p:guide pos="264"/>
        <p:guide pos="744"/>
        <p:guide orient="horz" pos="10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3/26/2020</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dn.ymaws.com/www.ahepp.org/resource/resmgr/poster/noro_chart_all.pdf" TargetMode="External"/><Relationship Id="rId3" Type="http://schemas.openxmlformats.org/officeDocument/2006/relationships/hyperlink" Target="https://www.ahepp.org/resource/resmgr/poster/jitnoro2.pdf" TargetMode="External"/><Relationship Id="rId7" Type="http://schemas.openxmlformats.org/officeDocument/2006/relationships/hyperlink" Target="https://www.ahepp.org/resource/resmgr/poster/noro_chart_all.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dn.ymaws.com/www.ahepp.org/resource/resmgr/poster/noro2.pdf" TargetMode="External"/><Relationship Id="rId5" Type="http://schemas.openxmlformats.org/officeDocument/2006/relationships/hyperlink" Target="https://www.ahepp.org/resource/resmgr/poster/noro2.pdf" TargetMode="External"/><Relationship Id="rId4" Type="http://schemas.openxmlformats.org/officeDocument/2006/relationships/hyperlink" Target="https://cdn.ymaws.com/www.ahepp.org/resource/resmgr/poster/jitnoro2.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FORMATTING:</a:t>
            </a:r>
          </a:p>
          <a:p>
            <a:pPr marL="171450" indent="-171450">
              <a:buFont typeface="Arial" panose="020B0604020202020204" pitchFamily="34" charset="0"/>
              <a:buChar char="•"/>
            </a:pPr>
            <a:r>
              <a:rPr lang="en-US" dirty="0"/>
              <a:t>In PowerPoint,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MAIN FINDINGS BAR (middle):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bar highlights the key finding from your study, </a:t>
            </a:r>
            <a:r>
              <a:rPr lang="en-US" sz="1200" b="1" kern="1200" dirty="0">
                <a:solidFill>
                  <a:schemeClr val="tx1"/>
                </a:solidFill>
                <a:effectLst/>
                <a:latin typeface="+mn-lt"/>
                <a:ea typeface="+mn-ea"/>
                <a:cs typeface="+mn-cs"/>
              </a:rPr>
              <a:t>in plain language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Also include a QR code on where to go for more information (information on how to include and download a QR code is on slide 5)</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NOTES:</a:t>
            </a:r>
          </a:p>
          <a:p>
            <a:pPr marL="628650" lvl="1" indent="-171450">
              <a:buFont typeface="Arial" panose="020B0604020202020204" pitchFamily="34" charset="0"/>
              <a:buChar char="•"/>
            </a:pPr>
            <a:r>
              <a:rPr lang="en-US" sz="11500" dirty="0">
                <a:solidFill>
                  <a:srgbClr val="263238"/>
                </a:solidFill>
                <a:latin typeface="Lato" panose="020F0502020204030203" pitchFamily="34" charset="0"/>
              </a:rPr>
              <a:t>If your main finding “punchline” is more than 2 lines,</a:t>
            </a:r>
            <a:r>
              <a:rPr lang="en-US" sz="11500" b="1" dirty="0">
                <a:solidFill>
                  <a:srgbClr val="263238"/>
                </a:solidFill>
                <a:latin typeface="Lato" panose="020F0502020204030203" pitchFamily="34" charset="0"/>
              </a:rPr>
              <a:t> don’t center it</a:t>
            </a:r>
            <a:r>
              <a:rPr lang="en-US" sz="11500" dirty="0">
                <a:solidFill>
                  <a:srgbClr val="263238"/>
                </a:solidFill>
                <a:latin typeface="Lato" panose="020F0502020204030203" pitchFamily="34" charset="0"/>
              </a:rPr>
              <a:t>. Centering makes the reader’s eyes do more work and is </a:t>
            </a:r>
            <a:r>
              <a:rPr lang="en-US" sz="11500" b="0" dirty="0">
                <a:solidFill>
                  <a:srgbClr val="263238"/>
                </a:solidFill>
                <a:latin typeface="Lato" panose="020F0502020204030203" pitchFamily="34" charset="0"/>
              </a:rPr>
              <a:t>slower to read </a:t>
            </a:r>
            <a:r>
              <a:rPr lang="en-US" sz="11500" dirty="0">
                <a:solidFill>
                  <a:srgbClr val="263238"/>
                </a:solidFill>
                <a:latin typeface="Lato" panose="020F0502020204030203" pitchFamily="34" charset="0"/>
              </a:rPr>
              <a:t>than left-aligned text.</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SILENT PRESENTER BAR (left): </a:t>
            </a:r>
          </a:p>
          <a:p>
            <a:pPr marL="171450" indent="-171450">
              <a:buFont typeface="Arial" panose="020B0604020202020204" pitchFamily="34" charset="0"/>
              <a:buChar char="•"/>
            </a:pPr>
            <a:r>
              <a:rPr lang="en-US" dirty="0"/>
              <a:t>This bar allows poster attendees to read a summary of your study in 1-4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Include: Title, Subtitle, Author list, Intro, Methods, Results, and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Don’t split names of authors onto two lines (e.g., “Jimmy [break] Smith”). If that happens, use a new line, unless you need the space. </a:t>
            </a:r>
            <a:r>
              <a:rPr lang="en-US" b="1" dirty="0"/>
              <a:t>Bold the first names of anybody who’s presenting</a:t>
            </a:r>
            <a:r>
              <a:rPr lang="en-US" dirty="0"/>
              <a:t> in person.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Do not drop below font size 28</a:t>
            </a:r>
            <a:r>
              <a:rPr lang="en-US" dirty="0"/>
              <a:t>, but if you have extra space, jack up the font size until the space is full.</a:t>
            </a:r>
          </a:p>
          <a:p>
            <a:pPr marL="628650" lvl="1"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AMMO BAR (right): </a:t>
            </a:r>
          </a:p>
          <a:p>
            <a:pPr marL="171450" indent="-171450">
              <a:buFont typeface="Arial" panose="020B0604020202020204" pitchFamily="34" charset="0"/>
              <a:buChar char="•"/>
            </a:pPr>
            <a:r>
              <a:rPr lang="en-US" dirty="0"/>
              <a:t>This bar lists the graphics, tables, and figures the presenter may need </a:t>
            </a:r>
            <a:r>
              <a:rPr lang="en-US" sz="1200" kern="1200" dirty="0">
                <a:solidFill>
                  <a:schemeClr val="tx1"/>
                </a:solidFill>
                <a:effectLst/>
                <a:latin typeface="+mn-lt"/>
                <a:ea typeface="+mn-ea"/>
                <a:cs typeface="+mn-cs"/>
              </a:rPr>
              <a:t>to answer any questions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a product or tool was produced as a result of the study, you can include a picture of it here or in the main findings column. </a:t>
            </a: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a:t>
            </a:fld>
            <a:endParaRPr lang="en-US"/>
          </a:p>
        </p:txBody>
      </p:sp>
    </p:spTree>
    <p:extLst>
      <p:ext uri="{BB962C8B-B14F-4D97-AF65-F5344CB8AC3E}">
        <p14:creationId xmlns:p14="http://schemas.microsoft.com/office/powerpoint/2010/main" val="97200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FORMATTING:</a:t>
            </a:r>
          </a:p>
          <a:p>
            <a:pPr marL="171450" indent="-171450">
              <a:buFont typeface="Arial" panose="020B0604020202020204" pitchFamily="34" charset="0"/>
              <a:buChar char="•"/>
            </a:pPr>
            <a:r>
              <a:rPr lang="en-US" dirty="0"/>
              <a:t>In PowerPoint,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MAIN FINDINGS BAR (middle):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bar highlights the key finding from your study, </a:t>
            </a:r>
            <a:r>
              <a:rPr lang="en-US" sz="1200" b="1" kern="1200" dirty="0">
                <a:solidFill>
                  <a:schemeClr val="tx1"/>
                </a:solidFill>
                <a:effectLst/>
                <a:latin typeface="+mn-lt"/>
                <a:ea typeface="+mn-ea"/>
                <a:cs typeface="+mn-cs"/>
              </a:rPr>
              <a:t>in plain language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Also include a QR code on where to go for more information (information on how to include and download a QR code is on slide 5)</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NOTES:</a:t>
            </a:r>
          </a:p>
          <a:p>
            <a:pPr marL="628650" lvl="1" indent="-171450">
              <a:buFont typeface="Arial" panose="020B0604020202020204" pitchFamily="34" charset="0"/>
              <a:buChar char="•"/>
            </a:pPr>
            <a:r>
              <a:rPr lang="en-US" sz="11500" dirty="0">
                <a:solidFill>
                  <a:srgbClr val="263238"/>
                </a:solidFill>
                <a:latin typeface="Lato" panose="020F0502020204030203" pitchFamily="34" charset="0"/>
              </a:rPr>
              <a:t>If your main finding “punchline” is more than 2 lines,</a:t>
            </a:r>
            <a:r>
              <a:rPr lang="en-US" sz="11500" b="1" dirty="0">
                <a:solidFill>
                  <a:srgbClr val="263238"/>
                </a:solidFill>
                <a:latin typeface="Lato" panose="020F0502020204030203" pitchFamily="34" charset="0"/>
              </a:rPr>
              <a:t> don’t center it</a:t>
            </a:r>
            <a:r>
              <a:rPr lang="en-US" sz="11500" dirty="0">
                <a:solidFill>
                  <a:srgbClr val="263238"/>
                </a:solidFill>
                <a:latin typeface="Lato" panose="020F0502020204030203" pitchFamily="34" charset="0"/>
              </a:rPr>
              <a:t>. Centering makes the reader’s eyes do more work and is </a:t>
            </a:r>
            <a:r>
              <a:rPr lang="en-US" sz="11500" b="0" dirty="0">
                <a:solidFill>
                  <a:srgbClr val="263238"/>
                </a:solidFill>
                <a:latin typeface="Lato" panose="020F0502020204030203" pitchFamily="34" charset="0"/>
              </a:rPr>
              <a:t>slower to read </a:t>
            </a:r>
            <a:r>
              <a:rPr lang="en-US" sz="11500" dirty="0">
                <a:solidFill>
                  <a:srgbClr val="263238"/>
                </a:solidFill>
                <a:latin typeface="Lato" panose="020F0502020204030203" pitchFamily="34" charset="0"/>
              </a:rPr>
              <a:t>than left-aligned text.</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SILENT PRESENTER BAR (left): </a:t>
            </a:r>
          </a:p>
          <a:p>
            <a:pPr marL="171450" indent="-171450">
              <a:buFont typeface="Arial" panose="020B0604020202020204" pitchFamily="34" charset="0"/>
              <a:buChar char="•"/>
            </a:pPr>
            <a:r>
              <a:rPr lang="en-US" dirty="0"/>
              <a:t>This bar allows poster attendees to read a summary of your study in 1-4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Include: Title, Subtitle, Author list, Intro, Methods, Results, and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Don’t split names of authors onto two lines (e.g., “Jimmy [break] Smith”). If that happens, use a new line, unless you need the space. </a:t>
            </a:r>
            <a:r>
              <a:rPr lang="en-US" b="1" dirty="0"/>
              <a:t>Bold the first names of anybody who’s presenting</a:t>
            </a:r>
            <a:r>
              <a:rPr lang="en-US" dirty="0"/>
              <a:t> in person.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Do not drop below font size 28</a:t>
            </a:r>
            <a:r>
              <a:rPr lang="en-US" dirty="0"/>
              <a:t>, but if you have extra space, jack up the font size until the space is full.</a:t>
            </a:r>
          </a:p>
          <a:p>
            <a:pPr marL="628650" lvl="1"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AMMO BAR (right): </a:t>
            </a:r>
          </a:p>
          <a:p>
            <a:pPr marL="171450" indent="-171450">
              <a:buFont typeface="Arial" panose="020B0604020202020204" pitchFamily="34" charset="0"/>
              <a:buChar char="•"/>
            </a:pPr>
            <a:r>
              <a:rPr lang="en-US" dirty="0"/>
              <a:t>This bar lists the graphics, tables, and figures the presenter may need </a:t>
            </a:r>
            <a:r>
              <a:rPr lang="en-US" sz="1200" kern="1200" dirty="0">
                <a:solidFill>
                  <a:schemeClr val="tx1"/>
                </a:solidFill>
                <a:effectLst/>
                <a:latin typeface="+mn-lt"/>
                <a:ea typeface="+mn-ea"/>
                <a:cs typeface="+mn-cs"/>
              </a:rPr>
              <a:t>to answer any questions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a product or tool was produced as a result of the study, you can include a picture of it here or in the main findings column. </a:t>
            </a: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4</a:t>
            </a:fld>
            <a:endParaRPr lang="en-US"/>
          </a:p>
        </p:txBody>
      </p:sp>
    </p:spTree>
    <p:extLst>
      <p:ext uri="{BB962C8B-B14F-4D97-AF65-F5344CB8AC3E}">
        <p14:creationId xmlns:p14="http://schemas.microsoft.com/office/powerpoint/2010/main" val="248746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FORMATTING:</a:t>
            </a:r>
          </a:p>
          <a:p>
            <a:pPr marL="171450" indent="-171450">
              <a:buFont typeface="Arial" panose="020B0604020202020204" pitchFamily="34" charset="0"/>
              <a:buChar char="•"/>
            </a:pPr>
            <a:r>
              <a:rPr lang="en-US" dirty="0"/>
              <a:t>In PowerPoint,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MAIN FINDINGS BAR (middle):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bar highlights the key finding from your study, </a:t>
            </a:r>
            <a:r>
              <a:rPr lang="en-US" sz="1200" b="1" kern="1200" dirty="0">
                <a:solidFill>
                  <a:schemeClr val="tx1"/>
                </a:solidFill>
                <a:effectLst/>
                <a:latin typeface="+mn-lt"/>
                <a:ea typeface="+mn-ea"/>
                <a:cs typeface="+mn-cs"/>
              </a:rPr>
              <a:t>in plain language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Also include a QR code on where to go for more information (information on how to include and download a QR code is on slide 5)</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NOTES:</a:t>
            </a:r>
          </a:p>
          <a:p>
            <a:pPr marL="628650" lvl="1" indent="-171450">
              <a:buFont typeface="Arial" panose="020B0604020202020204" pitchFamily="34" charset="0"/>
              <a:buChar char="•"/>
            </a:pPr>
            <a:r>
              <a:rPr lang="en-US" sz="11500" dirty="0">
                <a:solidFill>
                  <a:srgbClr val="263238"/>
                </a:solidFill>
                <a:latin typeface="Lato" panose="020F0502020204030203" pitchFamily="34" charset="0"/>
              </a:rPr>
              <a:t>If your main finding “punchline” is more than 2 lines,</a:t>
            </a:r>
            <a:r>
              <a:rPr lang="en-US" sz="11500" b="1" dirty="0">
                <a:solidFill>
                  <a:srgbClr val="263238"/>
                </a:solidFill>
                <a:latin typeface="Lato" panose="020F0502020204030203" pitchFamily="34" charset="0"/>
              </a:rPr>
              <a:t> don’t center it</a:t>
            </a:r>
            <a:r>
              <a:rPr lang="en-US" sz="11500" dirty="0">
                <a:solidFill>
                  <a:srgbClr val="263238"/>
                </a:solidFill>
                <a:latin typeface="Lato" panose="020F0502020204030203" pitchFamily="34" charset="0"/>
              </a:rPr>
              <a:t>. Centering makes the reader’s eyes do more work and is </a:t>
            </a:r>
            <a:r>
              <a:rPr lang="en-US" sz="11500" b="0" dirty="0">
                <a:solidFill>
                  <a:srgbClr val="263238"/>
                </a:solidFill>
                <a:latin typeface="Lato" panose="020F0502020204030203" pitchFamily="34" charset="0"/>
              </a:rPr>
              <a:t>slower to read </a:t>
            </a:r>
            <a:r>
              <a:rPr lang="en-US" sz="11500" dirty="0">
                <a:solidFill>
                  <a:srgbClr val="263238"/>
                </a:solidFill>
                <a:latin typeface="Lato" panose="020F0502020204030203" pitchFamily="34" charset="0"/>
              </a:rPr>
              <a:t>than left-aligned text.</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SILENT PRESENTER BAR (left): </a:t>
            </a:r>
          </a:p>
          <a:p>
            <a:pPr marL="171450" indent="-171450">
              <a:buFont typeface="Arial" panose="020B0604020202020204" pitchFamily="34" charset="0"/>
              <a:buChar char="•"/>
            </a:pPr>
            <a:r>
              <a:rPr lang="en-US" dirty="0"/>
              <a:t>This bar allows poster attendees to read a summary of your study in 1-4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Include: Title, Subtitle, Author list, Intro, Methods, Results, and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Don’t split names of authors onto two lines (e.g., “Jimmy [break] Smith”). If that happens, use a new line, unless you need the space. </a:t>
            </a:r>
            <a:r>
              <a:rPr lang="en-US" b="1" dirty="0"/>
              <a:t>Bold the first names of anybody who’s presenting</a:t>
            </a:r>
            <a:r>
              <a:rPr lang="en-US" dirty="0"/>
              <a:t> in person.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Do not drop below font size 28</a:t>
            </a:r>
            <a:r>
              <a:rPr lang="en-US" dirty="0"/>
              <a:t>, but if you have extra space, jack up the font size until the space is full.</a:t>
            </a:r>
          </a:p>
          <a:p>
            <a:pPr marL="628650" lvl="1"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AMMO BAR (right): </a:t>
            </a:r>
          </a:p>
          <a:p>
            <a:pPr marL="171450" indent="-171450">
              <a:buFont typeface="Arial" panose="020B0604020202020204" pitchFamily="34" charset="0"/>
              <a:buChar char="•"/>
            </a:pPr>
            <a:r>
              <a:rPr lang="en-US" dirty="0"/>
              <a:t>This bar lists the graphics, tables, and figures the presenter may need </a:t>
            </a:r>
            <a:r>
              <a:rPr lang="en-US" sz="1200" kern="1200" dirty="0">
                <a:solidFill>
                  <a:schemeClr val="tx1"/>
                </a:solidFill>
                <a:effectLst/>
                <a:latin typeface="+mn-lt"/>
                <a:ea typeface="+mn-ea"/>
                <a:cs typeface="+mn-cs"/>
              </a:rPr>
              <a:t>to answer any questions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a product or tool was produced as a result of the study, you can include a picture of it here or in the main findings column. </a:t>
            </a: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6</a:t>
            </a:fld>
            <a:endParaRPr lang="en-US"/>
          </a:p>
        </p:txBody>
      </p:sp>
    </p:spTree>
    <p:extLst>
      <p:ext uri="{BB962C8B-B14F-4D97-AF65-F5344CB8AC3E}">
        <p14:creationId xmlns:p14="http://schemas.microsoft.com/office/powerpoint/2010/main" val="392191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the Norovirus JIT training tools referred to in the sample poster, click the links below. </a:t>
            </a:r>
          </a:p>
          <a:p>
            <a:r>
              <a:rPr lang="en-US" sz="1200" b="0" i="0"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hlinkClick r:id="rId3"/>
              </a:rPr>
              <a:t>Just in Time Training tool</a:t>
            </a:r>
            <a:r>
              <a:rPr lang="en-US" sz="1200" b="0" i="0" u="none" strike="noStrike" kern="1200" dirty="0">
                <a:solidFill>
                  <a:schemeClr val="tx1"/>
                </a:solidFill>
                <a:effectLst/>
                <a:latin typeface="+mn-lt"/>
                <a:ea typeface="+mn-ea"/>
                <a:cs typeface="+mn-cs"/>
              </a:rPr>
              <a:t> (</a:t>
            </a:r>
            <a:r>
              <a:rPr lang="en-US" dirty="0">
                <a:hlinkClick r:id="rId4"/>
              </a:rPr>
              <a:t>https://cdn.ymaws.com/www.ahepp.org/resource/resmgr/poster/jitnoro2.pdf</a:t>
            </a:r>
            <a:r>
              <a:rPr lang="en-US" dirty="0"/>
              <a:t>)</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5"/>
              </a:rPr>
              <a:t>Incident Planning Guide</a:t>
            </a:r>
            <a:r>
              <a:rPr lang="en-US" sz="1200" b="0" i="0" u="none" strike="noStrike" kern="1200" dirty="0">
                <a:solidFill>
                  <a:schemeClr val="tx1"/>
                </a:solidFill>
                <a:effectLst/>
                <a:latin typeface="+mn-lt"/>
                <a:ea typeface="+mn-ea"/>
                <a:cs typeface="+mn-cs"/>
              </a:rPr>
              <a:t> (</a:t>
            </a:r>
            <a:r>
              <a:rPr lang="en-US" dirty="0">
                <a:hlinkClick r:id="rId6"/>
              </a:rPr>
              <a:t>https://cdn.ymaws.com/www.ahepp.org/resource/resmgr/poster/noro2.pdf</a:t>
            </a:r>
            <a:r>
              <a:rPr lang="en-US" dirty="0"/>
              <a:t>)</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a:rPr>
              <a:t>Incident Command Chart</a:t>
            </a:r>
            <a:r>
              <a:rPr lang="en-US" sz="1200" b="0" i="0" u="none" strike="noStrike" kern="1200" dirty="0">
                <a:solidFill>
                  <a:schemeClr val="tx1"/>
                </a:solidFill>
                <a:effectLst/>
                <a:latin typeface="+mn-lt"/>
                <a:ea typeface="+mn-ea"/>
                <a:cs typeface="+mn-cs"/>
              </a:rPr>
              <a:t> (</a:t>
            </a:r>
            <a:r>
              <a:rPr lang="en-US" dirty="0">
                <a:hlinkClick r:id="rId8"/>
              </a:rPr>
              <a:t>https://cdn.ymaws.com/www.ahepp.org/resource/resmgr/poster/noro_chart_all.pdf</a:t>
            </a:r>
            <a:r>
              <a:rPr lang="en-US" dirty="0"/>
              <a: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7</a:t>
            </a:fld>
            <a:endParaRPr lang="en-US"/>
          </a:p>
        </p:txBody>
      </p:sp>
    </p:spTree>
    <p:extLst>
      <p:ext uri="{BB962C8B-B14F-4D97-AF65-F5344CB8AC3E}">
        <p14:creationId xmlns:p14="http://schemas.microsoft.com/office/powerpoint/2010/main" val="2502239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information on the required format, view the instructional video here: </a:t>
            </a:r>
            <a:r>
              <a:rPr lang="en-US" sz="1200" b="1" i="0" kern="1200" dirty="0">
                <a:solidFill>
                  <a:schemeClr val="tx1"/>
                </a:solidFill>
                <a:effectLst/>
                <a:latin typeface="+mn-lt"/>
                <a:ea typeface="+mn-ea"/>
                <a:cs typeface="+mn-cs"/>
              </a:rPr>
              <a:t>https://www.youtube.com/watch?v=1RwJbhkCA58&amp;feature=youtu.be</a:t>
            </a: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8</a:t>
            </a:fld>
            <a:endParaRPr lang="en-US"/>
          </a:p>
        </p:txBody>
      </p:sp>
    </p:spTree>
    <p:extLst>
      <p:ext uri="{BB962C8B-B14F-4D97-AF65-F5344CB8AC3E}">
        <p14:creationId xmlns:p14="http://schemas.microsoft.com/office/powerpoint/2010/main" val="148417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7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136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8"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3"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254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8792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56738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7901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6751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2"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56505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3361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921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2"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54283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1110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2"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70958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1926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7"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2"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94605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553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8215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1"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1"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1"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383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2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056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1"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4463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1"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2001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3/26/2020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343206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3/26/2020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3359141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twitter.com/kristinrojasmd" TargetMode="External"/><Relationship Id="rId2" Type="http://schemas.openxmlformats.org/officeDocument/2006/relationships/hyperlink" Target="https://www.qrcode-monkey.com/"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twitter.com/kristinrojasmd/status/1124418213050298368" TargetMode="Externa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hyperlink" Target="https://twitter.com/americoamorim" TargetMode="External"/><Relationship Id="rId3" Type="http://schemas.openxmlformats.org/officeDocument/2006/relationships/hyperlink" Target="https://twitter.com/hydrogawker" TargetMode="External"/><Relationship Id="rId7" Type="http://schemas.openxmlformats.org/officeDocument/2006/relationships/hyperlink" Target="https://twitter.com/mikemorrison" TargetMode="External"/><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hyperlink" Target="https://twitter.com/SarraceniaMason" TargetMode="External"/><Relationship Id="rId5" Type="http://schemas.openxmlformats.org/officeDocument/2006/relationships/image" Target="../media/image11.jpeg"/><Relationship Id="rId15" Type="http://schemas.openxmlformats.org/officeDocument/2006/relationships/hyperlink" Target="https://twitter.com/nasaman58" TargetMode="External"/><Relationship Id="rId10" Type="http://schemas.openxmlformats.org/officeDocument/2006/relationships/image" Target="../media/image14.png"/><Relationship Id="rId4" Type="http://schemas.openxmlformats.org/officeDocument/2006/relationships/hyperlink" Target="https://twitter.com/mnthydro" TargetMode="External"/><Relationship Id="rId9" Type="http://schemas.openxmlformats.org/officeDocument/2006/relationships/hyperlink" Target="https://twitter.com/branden0walker" TargetMode="External"/><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hyperlink" Target="https://twitter.com/ElzaRechtman/status/1121783109480009729" TargetMode="External"/><Relationship Id="rId3" Type="http://schemas.openxmlformats.org/officeDocument/2006/relationships/image" Target="../media/image18.jpeg"/><Relationship Id="rId7" Type="http://schemas.openxmlformats.org/officeDocument/2006/relationships/hyperlink" Target="https://twitter.com/MCLaScience/status/1122505413386231810" TargetMode="External"/><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hyperlink" Target="https://twitter.com/DStroumsa/status/1125164961611833344" TargetMode="External"/><Relationship Id="rId11" Type="http://schemas.openxmlformats.org/officeDocument/2006/relationships/hyperlink" Target="https://twitter.com/akreutzer82" TargetMode="External"/><Relationship Id="rId5" Type="http://schemas.openxmlformats.org/officeDocument/2006/relationships/image" Target="../media/image20.jpeg"/><Relationship Id="rId10" Type="http://schemas.openxmlformats.org/officeDocument/2006/relationships/image" Target="../media/image21.jpeg"/><Relationship Id="rId4" Type="http://schemas.openxmlformats.org/officeDocument/2006/relationships/image" Target="../media/image19.jpeg"/><Relationship Id="rId9" Type="http://schemas.openxmlformats.org/officeDocument/2006/relationships/hyperlink" Target="https://twitter.com/mikemorris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064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37190-7FBA-4F6B-9051-E9806D8DA5B0}"/>
              </a:ext>
            </a:extLst>
          </p:cNvPr>
          <p:cNvSpPr txBox="1"/>
          <p:nvPr/>
        </p:nvSpPr>
        <p:spPr>
          <a:xfrm>
            <a:off x="0" y="7061200"/>
            <a:ext cx="49377600" cy="10679847"/>
          </a:xfrm>
          <a:prstGeom prst="rect">
            <a:avLst/>
          </a:prstGeom>
          <a:noFill/>
        </p:spPr>
        <p:txBody>
          <a:bodyPr wrap="square" rtlCol="0">
            <a:spAutoFit/>
          </a:bodyPr>
          <a:lstStyle/>
          <a:p>
            <a:pPr algn="ctr"/>
            <a:r>
              <a:rPr lang="en-US" sz="34400" b="1" dirty="0">
                <a:solidFill>
                  <a:schemeClr val="bg1"/>
                </a:solidFill>
              </a:rPr>
              <a:t>Template for </a:t>
            </a:r>
          </a:p>
          <a:p>
            <a:pPr algn="ctr"/>
            <a:r>
              <a:rPr lang="en-US" sz="34400" b="1" dirty="0">
                <a:solidFill>
                  <a:schemeClr val="bg1"/>
                </a:solidFill>
              </a:rPr>
              <a:t>Research Category</a:t>
            </a:r>
          </a:p>
        </p:txBody>
      </p:sp>
      <p:sp>
        <p:nvSpPr>
          <p:cNvPr id="4" name="TextBox 3">
            <a:extLst>
              <a:ext uri="{FF2B5EF4-FFF2-40B4-BE49-F238E27FC236}">
                <a16:creationId xmlns:a16="http://schemas.microsoft.com/office/drawing/2014/main" id="{747C7B0E-CE5C-46DB-9035-B20A6DC4E918}"/>
              </a:ext>
            </a:extLst>
          </p:cNvPr>
          <p:cNvSpPr txBox="1"/>
          <p:nvPr/>
        </p:nvSpPr>
        <p:spPr>
          <a:xfrm>
            <a:off x="8636000" y="18237200"/>
            <a:ext cx="32105600" cy="3154710"/>
          </a:xfrm>
          <a:prstGeom prst="rect">
            <a:avLst/>
          </a:prstGeom>
          <a:noFill/>
        </p:spPr>
        <p:txBody>
          <a:bodyPr wrap="square" rtlCol="0">
            <a:spAutoFit/>
          </a:bodyPr>
          <a:lstStyle/>
          <a:p>
            <a:pPr algn="ctr"/>
            <a:r>
              <a:rPr lang="en-US" sz="19900" dirty="0">
                <a:solidFill>
                  <a:schemeClr val="bg1"/>
                </a:solidFill>
              </a:rPr>
              <a:t>Blue Background</a:t>
            </a:r>
          </a:p>
        </p:txBody>
      </p:sp>
    </p:spTree>
    <p:extLst>
      <p:ext uri="{BB962C8B-B14F-4D97-AF65-F5344CB8AC3E}">
        <p14:creationId xmlns:p14="http://schemas.microsoft.com/office/powerpoint/2010/main" val="1062057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BE9"/>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80B76EC-CB09-4E6A-88FA-AEB8DEAF0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0"/>
            <a:ext cx="37033200" cy="24517350"/>
          </a:xfrm>
          <a:prstGeom prst="rect">
            <a:avLst/>
          </a:prstGeom>
        </p:spPr>
      </p:pic>
      <p:sp>
        <p:nvSpPr>
          <p:cNvPr id="6" name="TextBox 5">
            <a:extLst>
              <a:ext uri="{FF2B5EF4-FFF2-40B4-BE49-F238E27FC236}">
                <a16:creationId xmlns:a16="http://schemas.microsoft.com/office/drawing/2014/main" id="{68A52B70-A07B-4CED-928A-F784B2A39E63}"/>
              </a:ext>
            </a:extLst>
          </p:cNvPr>
          <p:cNvSpPr txBox="1"/>
          <p:nvPr/>
        </p:nvSpPr>
        <p:spPr>
          <a:xfrm>
            <a:off x="9069540" y="20420838"/>
            <a:ext cx="34135860" cy="7171194"/>
          </a:xfrm>
          <a:prstGeom prst="rect">
            <a:avLst/>
          </a:prstGeom>
          <a:noFill/>
        </p:spPr>
        <p:txBody>
          <a:bodyPr wrap="square" rtlCol="0">
            <a:spAutoFit/>
          </a:bodyPr>
          <a:lstStyle/>
          <a:p>
            <a:r>
              <a:rPr lang="en-US" sz="11500" dirty="0">
                <a:solidFill>
                  <a:srgbClr val="263238"/>
                </a:solidFill>
                <a:latin typeface="Lato" panose="020F0502020204030203" pitchFamily="34" charset="0"/>
              </a:rPr>
              <a:t>If your main finding “punchline” is more than 2 lines,</a:t>
            </a:r>
            <a:r>
              <a:rPr lang="en-US" sz="11500" b="1" dirty="0">
                <a:solidFill>
                  <a:srgbClr val="263238"/>
                </a:solidFill>
                <a:latin typeface="Lato" panose="020F0502020204030203" pitchFamily="34" charset="0"/>
              </a:rPr>
              <a:t> don’t center it</a:t>
            </a:r>
            <a:r>
              <a:rPr lang="en-US" sz="11500" dirty="0">
                <a:solidFill>
                  <a:srgbClr val="263238"/>
                </a:solidFill>
                <a:latin typeface="Lato" panose="020F0502020204030203" pitchFamily="34" charset="0"/>
              </a:rPr>
              <a:t>. </a:t>
            </a:r>
          </a:p>
          <a:p>
            <a:r>
              <a:rPr lang="en-US" sz="11500" dirty="0">
                <a:solidFill>
                  <a:srgbClr val="263238"/>
                </a:solidFill>
                <a:latin typeface="Lato" panose="020F0502020204030203" pitchFamily="34" charset="0"/>
              </a:rPr>
              <a:t>Centering makes your eyes do more work, and </a:t>
            </a:r>
            <a:r>
              <a:rPr lang="en-US" sz="11500" b="1" dirty="0">
                <a:solidFill>
                  <a:srgbClr val="263238"/>
                </a:solidFill>
                <a:latin typeface="Lato" panose="020F0502020204030203" pitchFamily="34" charset="0"/>
              </a:rPr>
              <a:t>centered text is</a:t>
            </a:r>
            <a:r>
              <a:rPr lang="en-US" sz="11500" dirty="0">
                <a:solidFill>
                  <a:srgbClr val="263238"/>
                </a:solidFill>
                <a:latin typeface="Lato" panose="020F0502020204030203" pitchFamily="34" charset="0"/>
              </a:rPr>
              <a:t> </a:t>
            </a:r>
            <a:r>
              <a:rPr lang="en-US" sz="11500" b="1" dirty="0">
                <a:solidFill>
                  <a:srgbClr val="263238"/>
                </a:solidFill>
                <a:latin typeface="Lato" panose="020F0502020204030203" pitchFamily="34" charset="0"/>
              </a:rPr>
              <a:t>slower to read</a:t>
            </a:r>
            <a:r>
              <a:rPr lang="en-US" sz="11500" dirty="0">
                <a:solidFill>
                  <a:srgbClr val="263238"/>
                </a:solidFill>
                <a:latin typeface="Lato" panose="020F0502020204030203" pitchFamily="34" charset="0"/>
              </a:rPr>
              <a:t> than left-aligned text.</a:t>
            </a:r>
          </a:p>
        </p:txBody>
      </p:sp>
    </p:spTree>
    <p:extLst>
      <p:ext uri="{BB962C8B-B14F-4D97-AF65-F5344CB8AC3E}">
        <p14:creationId xmlns:p14="http://schemas.microsoft.com/office/powerpoint/2010/main" val="232229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106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to QR Code</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17508855" y="8648699"/>
            <a:ext cx="21543645" cy="20838695"/>
          </a:xfrm>
        </p:spPr>
        <p:txBody>
          <a:bodyPr>
            <a:normAutofit/>
          </a:bodyPr>
          <a:lstStyle/>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do I create a QR code?</a:t>
            </a:r>
          </a:p>
          <a:p>
            <a:pPr>
              <a:lnSpc>
                <a:spcPct val="110000"/>
              </a:lnSpc>
            </a:pPr>
            <a:r>
              <a:rPr lang="en-US" sz="6000" dirty="0">
                <a:solidFill>
                  <a:schemeClr val="bg1"/>
                </a:solidFill>
                <a:latin typeface="Lato" panose="020F050202020403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https://www.qrcode-monkey.com/</a:t>
            </a:r>
            <a:r>
              <a:rPr lang="en-US" sz="6000" dirty="0">
                <a:solidFill>
                  <a:schemeClr val="bg1"/>
                </a:solidFill>
                <a:latin typeface="Lato" panose="020F0502020204030203" pitchFamily="34" charset="0"/>
                <a:cs typeface="Arial" panose="020B0604020202020204" pitchFamily="34" charset="0"/>
              </a:rPr>
              <a:t> is free, URLs don’t expire, and you can add cool features like images.</a:t>
            </a:r>
            <a:br>
              <a:rPr lang="en-US" sz="6000" dirty="0">
                <a:solidFill>
                  <a:srgbClr val="2196F3"/>
                </a:solidFill>
                <a:latin typeface="Lato" panose="020F0502020204030203" pitchFamily="34" charset="0"/>
                <a:cs typeface="Arial" panose="020B0604020202020204" pitchFamily="34" charset="0"/>
              </a:rPr>
            </a:br>
            <a:br>
              <a:rPr lang="en-US" sz="6000" dirty="0">
                <a:solidFill>
                  <a:srgbClr val="2196F3"/>
                </a:solidFill>
                <a:latin typeface="Lato" panose="020F0502020204030203" pitchFamily="34" charset="0"/>
                <a:cs typeface="Arial" panose="020B0604020202020204" pitchFamily="34" charset="0"/>
              </a:rPr>
            </a:br>
            <a:endParaRPr lang="en-US" sz="6000" dirty="0">
              <a:solidFill>
                <a:srgbClr val="2196F3"/>
              </a:solidFill>
              <a:latin typeface="Lato" panose="020F0502020204030203" pitchFamily="34" charset="0"/>
              <a:cs typeface="Arial" panose="020B0604020202020204" pitchFamily="34" charset="0"/>
            </a:endParaRPr>
          </a:p>
          <a:p>
            <a:pPr marL="0" indent="0">
              <a:lnSpc>
                <a:spcPct val="110000"/>
              </a:lnSpc>
              <a:buNone/>
            </a:pP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How do I scan a QR code?</a:t>
            </a:r>
          </a:p>
          <a:p>
            <a:pPr>
              <a:lnSpc>
                <a:spcPct val="110000"/>
              </a:lnSpc>
            </a:pP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Just pull out your phone and take a picture!</a:t>
            </a:r>
            <a:r>
              <a:rPr lang="en-US" sz="6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All modern iPhones and most Android phones have built-in QR detection in their cameras. Some Android phones may need an app.</a:t>
            </a: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6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Graphic 5">
            <a:extLst>
              <a:ext uri="{FF2B5EF4-FFF2-40B4-BE49-F238E27FC236}">
                <a16:creationId xmlns:a16="http://schemas.microsoft.com/office/drawing/2014/main" id="{5C9D3D64-A9B7-4AFC-A66C-1B29B4F914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1800" y="8648700"/>
            <a:ext cx="4686300" cy="4686300"/>
          </a:xfrm>
          <a:prstGeom prst="rect">
            <a:avLst/>
          </a:prstGeom>
        </p:spPr>
      </p:pic>
      <p:pic>
        <p:nvPicPr>
          <p:cNvPr id="7" name="Picture 6">
            <a:hlinkClick r:id="rId5"/>
            <a:extLst>
              <a:ext uri="{FF2B5EF4-FFF2-40B4-BE49-F238E27FC236}">
                <a16:creationId xmlns:a16="http://schemas.microsoft.com/office/drawing/2014/main" id="{CAF5EFFD-3E2B-4BB2-93BE-1BF0E052C2B9}"/>
              </a:ext>
            </a:extLst>
          </p:cNvPr>
          <p:cNvPicPr>
            <a:picLocks noChangeAspect="1"/>
          </p:cNvPicPr>
          <p:nvPr/>
        </p:nvPicPr>
        <p:blipFill>
          <a:blip r:embed="rId6"/>
          <a:stretch>
            <a:fillRect/>
          </a:stretch>
        </p:blipFill>
        <p:spPr>
          <a:xfrm>
            <a:off x="10591800" y="15468600"/>
            <a:ext cx="4686300" cy="4495800"/>
          </a:xfrm>
          <a:prstGeom prst="rect">
            <a:avLst/>
          </a:prstGeom>
          <a:ln w="38100">
            <a:solidFill>
              <a:schemeClr val="bg1"/>
            </a:solidFill>
          </a:ln>
        </p:spPr>
      </p:pic>
      <p:sp>
        <p:nvSpPr>
          <p:cNvPr id="8" name="TextBox 7">
            <a:extLst>
              <a:ext uri="{FF2B5EF4-FFF2-40B4-BE49-F238E27FC236}">
                <a16:creationId xmlns:a16="http://schemas.microsoft.com/office/drawing/2014/main" id="{707E6096-B3BF-47AC-962E-5C88CBF8FB4A}"/>
              </a:ext>
            </a:extLst>
          </p:cNvPr>
          <p:cNvSpPr txBox="1"/>
          <p:nvPr/>
        </p:nvSpPr>
        <p:spPr>
          <a:xfrm>
            <a:off x="3130062" y="15161955"/>
            <a:ext cx="5937738" cy="1938992"/>
          </a:xfrm>
          <a:prstGeom prst="rect">
            <a:avLst/>
          </a:prstGeom>
          <a:noFill/>
        </p:spPr>
        <p:txBody>
          <a:bodyPr wrap="square" rtlCol="0">
            <a:spAutoFit/>
          </a:bodyPr>
          <a:lstStyle/>
          <a:p>
            <a:pPr algn="r"/>
            <a:r>
              <a:rPr lang="en-US" sz="4000" b="1" dirty="0">
                <a:solidFill>
                  <a:schemeClr val="bg1"/>
                </a:solidFill>
              </a:rPr>
              <a:t>Ctrl-click</a:t>
            </a:r>
            <a:r>
              <a:rPr lang="en-US" sz="4000" dirty="0">
                <a:solidFill>
                  <a:schemeClr val="bg1"/>
                </a:solidFill>
              </a:rPr>
              <a:t> this thumbnail to watch a video on scanning #betterposter QR codes.</a:t>
            </a:r>
          </a:p>
        </p:txBody>
      </p:sp>
      <p:sp>
        <p:nvSpPr>
          <p:cNvPr id="23" name="Freeform: Shape 22">
            <a:extLst>
              <a:ext uri="{FF2B5EF4-FFF2-40B4-BE49-F238E27FC236}">
                <a16:creationId xmlns:a16="http://schemas.microsoft.com/office/drawing/2014/main" id="{2F06F7F1-B026-4D3E-9F80-50B4EBBCC9D3}"/>
              </a:ext>
            </a:extLst>
          </p:cNvPr>
          <p:cNvSpPr/>
          <p:nvPr/>
        </p:nvSpPr>
        <p:spPr>
          <a:xfrm>
            <a:off x="6608367" y="17277347"/>
            <a:ext cx="3466075" cy="2069432"/>
          </a:xfrm>
          <a:custGeom>
            <a:avLst/>
            <a:gdLst>
              <a:gd name="connsiteX0" fmla="*/ 980 w 1589149"/>
              <a:gd name="connsiteY0" fmla="*/ 0 h 2069432"/>
              <a:gd name="connsiteX1" fmla="*/ 257654 w 1589149"/>
              <a:gd name="connsiteY1" fmla="*/ 1780674 h 2069432"/>
              <a:gd name="connsiteX2" fmla="*/ 1589149 w 1589149"/>
              <a:gd name="connsiteY2" fmla="*/ 2069432 h 2069432"/>
            </a:gdLst>
            <a:ahLst/>
            <a:cxnLst>
              <a:cxn ang="0">
                <a:pos x="connsiteX0" y="connsiteY0"/>
              </a:cxn>
              <a:cxn ang="0">
                <a:pos x="connsiteX1" y="connsiteY1"/>
              </a:cxn>
              <a:cxn ang="0">
                <a:pos x="connsiteX2" y="connsiteY2"/>
              </a:cxn>
            </a:cxnLst>
            <a:rect l="l" t="t" r="r" b="b"/>
            <a:pathLst>
              <a:path w="1589149" h="2069432">
                <a:moveTo>
                  <a:pt x="980" y="0"/>
                </a:moveTo>
                <a:cubicBezTo>
                  <a:pt x="-3031" y="717884"/>
                  <a:pt x="-7041" y="1435769"/>
                  <a:pt x="257654" y="1780674"/>
                </a:cubicBezTo>
                <a:cubicBezTo>
                  <a:pt x="522349" y="2125579"/>
                  <a:pt x="1131949" y="2007937"/>
                  <a:pt x="1589149" y="2069432"/>
                </a:cubicBezTo>
              </a:path>
            </a:pathLst>
          </a:custGeom>
          <a:noFill/>
          <a:ln w="76200">
            <a:solidFill>
              <a:schemeClr val="bg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F8CF84-10E7-4689-A819-230811EEEDBF}"/>
              </a:ext>
            </a:extLst>
          </p:cNvPr>
          <p:cNvSpPr txBox="1"/>
          <p:nvPr/>
        </p:nvSpPr>
        <p:spPr>
          <a:xfrm>
            <a:off x="10457447" y="20191092"/>
            <a:ext cx="5372100" cy="1384995"/>
          </a:xfrm>
          <a:prstGeom prst="rect">
            <a:avLst/>
          </a:prstGeom>
          <a:noFill/>
        </p:spPr>
        <p:txBody>
          <a:bodyPr wrap="square" rtlCol="0">
            <a:spAutoFit/>
          </a:bodyPr>
          <a:lstStyle/>
          <a:p>
            <a:r>
              <a:rPr lang="en-US" sz="2800" dirty="0">
                <a:solidFill>
                  <a:schemeClr val="bg1"/>
                </a:solidFill>
              </a:rPr>
              <a:t>Donated by</a:t>
            </a:r>
            <a:r>
              <a:rPr lang="en-US" sz="2800" b="1" dirty="0">
                <a:solidFill>
                  <a:schemeClr val="bg1"/>
                </a:solidFill>
              </a:rPr>
              <a:t> </a:t>
            </a:r>
            <a:r>
              <a:rPr lang="en-US" sz="2800" b="1" dirty="0">
                <a:solidFill>
                  <a:schemeClr val="bg1"/>
                </a:solidFill>
                <a:hlinkClick r:id="rId7">
                  <a:extLst>
                    <a:ext uri="{A12FA001-AC4F-418D-AE19-62706E023703}">
                      <ahyp:hlinkClr xmlns:ahyp="http://schemas.microsoft.com/office/drawing/2018/hyperlinkcolor" val="tx"/>
                    </a:ext>
                  </a:extLst>
                </a:hlinkClick>
              </a:rPr>
              <a:t>@kristinrojasmd</a:t>
            </a:r>
            <a:endParaRPr lang="en-US" sz="2800" b="1" dirty="0">
              <a:solidFill>
                <a:schemeClr val="bg1"/>
              </a:solidFill>
            </a:endParaRPr>
          </a:p>
          <a:p>
            <a:r>
              <a:rPr lang="en-US" sz="2800" dirty="0">
                <a:hlinkClick r:id="rId5"/>
              </a:rPr>
              <a:t>https://twitter.com/kristinrojasmd/status/1124418213050298368</a:t>
            </a:r>
            <a:endParaRPr lang="en-US" sz="2800" dirty="0">
              <a:solidFill>
                <a:schemeClr val="bg1"/>
              </a:solidFill>
            </a:endParaRPr>
          </a:p>
        </p:txBody>
      </p:sp>
    </p:spTree>
    <p:extLst>
      <p:ext uri="{BB962C8B-B14F-4D97-AF65-F5344CB8AC3E}">
        <p14:creationId xmlns:p14="http://schemas.microsoft.com/office/powerpoint/2010/main" val="3184450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06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Layout F.A.Q.</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9610432" y="8194430"/>
            <a:ext cx="30156736" cy="20838695"/>
          </a:xfrm>
        </p:spPr>
        <p:txBody>
          <a:bodyPr>
            <a:normAutofit/>
          </a:bodyPr>
          <a:lstStyle/>
          <a:p>
            <a:pPr marL="0" indent="0">
              <a:lnSpc>
                <a:spcPct val="110000"/>
              </a:lnSpc>
              <a:buNone/>
            </a:pPr>
            <a:r>
              <a:rPr lang="en-US" sz="6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What if my intro/methods/results doesn’t fit in the silent bar?</a:t>
            </a:r>
          </a:p>
          <a:p>
            <a:pPr>
              <a:lnSpc>
                <a:spcPct val="110000"/>
              </a:lnSpc>
            </a:pPr>
            <a:r>
              <a:rPr lang="en-US" sz="6600" dirty="0">
                <a:solidFill>
                  <a:schemeClr val="bg1"/>
                </a:solidFill>
                <a:latin typeface="Lato" panose="020F0502020204030203" pitchFamily="34" charset="0"/>
                <a:cs typeface="Arial" panose="020B0604020202020204" pitchFamily="34" charset="0"/>
              </a:rPr>
              <a:t>If you’re trying to put so much into that bar that it doesn’t fit, they won’t have time to read it anyway. First try moving stuff to the ammo bar. Next, cut, cut, cut.</a:t>
            </a:r>
          </a:p>
          <a:p>
            <a:pPr>
              <a:lnSpc>
                <a:spcPct val="110000"/>
              </a:lnSpc>
            </a:pPr>
            <a:r>
              <a:rPr lang="en-US" sz="6600" dirty="0">
                <a:solidFill>
                  <a:schemeClr val="bg1"/>
                </a:solidFill>
                <a:latin typeface="Lato" panose="020F0502020204030203" pitchFamily="34" charset="0"/>
                <a:cs typeface="Arial" panose="020B0604020202020204" pitchFamily="34" charset="0"/>
              </a:rPr>
              <a:t>Instead of trying to fill space, you’re trying to conserve space.</a:t>
            </a:r>
            <a:br>
              <a:rPr lang="en-US" sz="6600" dirty="0">
                <a:solidFill>
                  <a:schemeClr val="bg1"/>
                </a:solidFill>
                <a:latin typeface="Lato" panose="020F0502020204030203" pitchFamily="34" charset="0"/>
                <a:cs typeface="Arial" panose="020B0604020202020204" pitchFamily="34" charset="0"/>
              </a:rPr>
            </a:br>
            <a:endParaRPr lang="en-US" sz="6600" dirty="0">
              <a:solidFill>
                <a:schemeClr val="bg1"/>
              </a:solidFill>
              <a:latin typeface="Lato" panose="020F0502020204030203" pitchFamily="34" charset="0"/>
            </a:endParaRPr>
          </a:p>
          <a:p>
            <a:pPr marL="0" indent="0">
              <a:lnSpc>
                <a:spcPct val="110000"/>
              </a:lnSpc>
              <a:buNone/>
            </a:pPr>
            <a:r>
              <a:rPr lang="en-US" sz="6600" b="1" dirty="0">
                <a:solidFill>
                  <a:schemeClr val="bg1"/>
                </a:solidFill>
                <a:latin typeface="Lato" panose="020F0502020204030203" pitchFamily="34" charset="0"/>
                <a:cs typeface="Arial" panose="020B0604020202020204" pitchFamily="34" charset="0"/>
              </a:rPr>
              <a:t>What if I have a really important graph or picture?</a:t>
            </a:r>
          </a:p>
          <a:p>
            <a:pPr>
              <a:lnSpc>
                <a:spcPct val="110000"/>
              </a:lnSpc>
            </a:pPr>
            <a:r>
              <a:rPr lang="en-US" sz="6600" dirty="0">
                <a:solidFill>
                  <a:schemeClr val="bg1"/>
                </a:solidFill>
                <a:latin typeface="Lato" panose="020F0502020204030203" pitchFamily="34" charset="0"/>
              </a:rPr>
              <a:t>Move the QR Code to the Silent Presenter, then put your graph/image in the middle.</a:t>
            </a:r>
          </a:p>
        </p:txBody>
      </p:sp>
    </p:spTree>
    <p:extLst>
      <p:ext uri="{BB962C8B-B14F-4D97-AF65-F5344CB8AC3E}">
        <p14:creationId xmlns:p14="http://schemas.microsoft.com/office/powerpoint/2010/main" val="1760980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064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B2D8F3C-B2F3-4AB8-8B87-2406F5CABFC4}"/>
              </a:ext>
            </a:extLst>
          </p:cNvPr>
          <p:cNvSpPr/>
          <p:nvPr/>
        </p:nvSpPr>
        <p:spPr>
          <a:xfrm>
            <a:off x="39141562" y="0"/>
            <a:ext cx="10236038"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29F18E0-B977-4198-B326-5B54F8A133F2}"/>
              </a:ext>
            </a:extLst>
          </p:cNvPr>
          <p:cNvSpPr/>
          <p:nvPr/>
        </p:nvSpPr>
        <p:spPr>
          <a:xfrm>
            <a:off x="0" y="0"/>
            <a:ext cx="11863262"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DC4359A-7BBB-495A-96DE-65574C0C88E6}"/>
              </a:ext>
            </a:extLst>
          </p:cNvPr>
          <p:cNvSpPr>
            <a:spLocks noGrp="1"/>
          </p:cNvSpPr>
          <p:nvPr>
            <p:ph type="ctrTitle" idx="4294967295"/>
          </p:nvPr>
        </p:nvSpPr>
        <p:spPr>
          <a:xfrm>
            <a:off x="12991018" y="2094383"/>
            <a:ext cx="25976634" cy="10767172"/>
          </a:xfrm>
        </p:spPr>
        <p:txBody>
          <a:bodyPr anchor="t">
            <a:noAutofit/>
          </a:bodyPr>
          <a:lstStyle/>
          <a:p>
            <a:pPr algn="l">
              <a:lnSpc>
                <a:spcPct val="150000"/>
              </a:lnSpc>
            </a:pP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12500"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 by bolding them.</a:t>
            </a:r>
          </a:p>
        </p:txBody>
      </p:sp>
      <p:sp>
        <p:nvSpPr>
          <p:cNvPr id="3" name="TextBox 2">
            <a:extLst>
              <a:ext uri="{FF2B5EF4-FFF2-40B4-BE49-F238E27FC236}">
                <a16:creationId xmlns:a16="http://schemas.microsoft.com/office/drawing/2014/main" id="{8E35B311-3C19-412C-ADE6-EB2E4158F366}"/>
              </a:ext>
            </a:extLst>
          </p:cNvPr>
          <p:cNvSpPr txBox="1"/>
          <p:nvPr/>
        </p:nvSpPr>
        <p:spPr>
          <a:xfrm>
            <a:off x="1010509" y="5926681"/>
            <a:ext cx="9563989" cy="25286794"/>
          </a:xfrm>
          <a:prstGeom prst="rect">
            <a:avLst/>
          </a:prstGeom>
          <a:noFill/>
        </p:spPr>
        <p:txBody>
          <a:bodyPr wrap="square" rtlCol="0">
            <a:spAutoFit/>
          </a:bodyPr>
          <a:lstStyle/>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INTRO: </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Explain why your study matters in the fastest way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Why should they care?</a:t>
            </a: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METHODS:</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Collected [what] from [population]</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Tested it with X process.</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Illustrate your methods if you can.</a:t>
            </a: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List the </a:t>
            </a:r>
            <a:r>
              <a:rPr lang="en-US" sz="3600" b="1" dirty="0">
                <a:latin typeface="Lato" panose="020F0502020204030203" pitchFamily="34" charset="0"/>
                <a:cs typeface="Segoe UI" panose="020B0502040204020203" pitchFamily="34" charset="0"/>
              </a:rPr>
              <a:t>key </a:t>
            </a:r>
            <a:r>
              <a:rPr lang="en-US" sz="3600" dirty="0">
                <a:latin typeface="Lato" panose="020F0502020204030203" pitchFamily="34" charset="0"/>
                <a:cs typeface="Segoe UI" panose="020B0502040204020203" pitchFamily="34" charset="0"/>
              </a:rPr>
              <a:t>results of the study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Only include graphics/tables that include </a:t>
            </a:r>
            <a:r>
              <a:rPr lang="en-US" sz="3600" b="1" dirty="0">
                <a:latin typeface="Lato" panose="020F0502020204030203" pitchFamily="34" charset="0"/>
                <a:cs typeface="Segoe UI" panose="020B0502040204020203" pitchFamily="34" charset="0"/>
              </a:rPr>
              <a:t>essential 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All the other correlations in the ammo bar</a:t>
            </a: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DISCUSSSION:</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Include any possible implications in other areas of study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Include any possible improvements that can be made in order to further develop the concerns of your research</a:t>
            </a: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40636456" y="1831671"/>
            <a:ext cx="7662037" cy="8402300"/>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AMMO BAR</a:t>
            </a:r>
          </a:p>
          <a:p>
            <a:endParaRPr lang="en-US" sz="5400" b="1" dirty="0">
              <a:latin typeface="Lato" panose="020F0502020204030203" pitchFamily="34" charset="0"/>
              <a:cs typeface="Segoe UI" panose="020B0502040204020203" pitchFamily="34" charset="0"/>
            </a:endParaRPr>
          </a:p>
          <a:p>
            <a:r>
              <a:rPr lang="en-US" sz="4800" b="1" dirty="0">
                <a:latin typeface="Lato" panose="020F0502020204030203" pitchFamily="34" charset="0"/>
                <a:cs typeface="Segoe UI" panose="020B0502040204020203" pitchFamily="34" charset="0"/>
              </a:rPr>
              <a:t>Delete this and replace it with your…</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Graphs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Correlation tables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Figures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nuance that you’re worried about leaving out.</a:t>
            </a:r>
          </a:p>
        </p:txBody>
      </p:sp>
      <p:sp>
        <p:nvSpPr>
          <p:cNvPr id="9" name="Graphic 7">
            <a:extLst>
              <a:ext uri="{FF2B5EF4-FFF2-40B4-BE49-F238E27FC236}">
                <a16:creationId xmlns:a16="http://schemas.microsoft.com/office/drawing/2014/main" id="{9914F9AF-0FB9-4924-8DCA-B46EEB713FE9}"/>
              </a:ext>
            </a:extLst>
          </p:cNvPr>
          <p:cNvSpPr/>
          <p:nvPr/>
        </p:nvSpPr>
        <p:spPr>
          <a:xfrm>
            <a:off x="18329346" y="28402488"/>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chemeClr val="bg1"/>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0010311" y="28501422"/>
            <a:ext cx="8077384" cy="1569660"/>
          </a:xfrm>
          <a:prstGeom prst="rect">
            <a:avLst/>
          </a:prstGeom>
          <a:noFill/>
        </p:spPr>
        <p:txBody>
          <a:bodyPr wrap="square" rtlCol="0">
            <a:spAutoFit/>
          </a:bodyPr>
          <a:lstStyle/>
          <a:p>
            <a:r>
              <a:rPr lang="en-US" sz="4800" dirty="0">
                <a:solidFill>
                  <a:schemeClr val="bg1"/>
                </a:solidFill>
                <a:latin typeface="Lato Black" panose="020F0A02020204030203" pitchFamily="34" charset="0"/>
                <a:cs typeface="Arial" panose="020B0604020202020204" pitchFamily="34" charset="0"/>
              </a:rPr>
              <a:t>Take a picture</a:t>
            </a:r>
            <a:r>
              <a:rPr lang="en-US" sz="4800" dirty="0">
                <a:solidFill>
                  <a:schemeClr val="bg1"/>
                </a:solidFill>
                <a:latin typeface="Lato" panose="020F0502020204030203" pitchFamily="34" charset="0"/>
                <a:cs typeface="Arial" panose="020B0604020202020204" pitchFamily="34" charset="0"/>
              </a:rPr>
              <a:t> to </a:t>
            </a:r>
            <a:br>
              <a:rPr lang="en-US" sz="4800" dirty="0">
                <a:solidFill>
                  <a:schemeClr val="bg1"/>
                </a:solidFill>
                <a:latin typeface="Lato" panose="020F0502020204030203" pitchFamily="34" charset="0"/>
                <a:cs typeface="Arial" panose="020B0604020202020204" pitchFamily="34" charset="0"/>
              </a:rPr>
            </a:br>
            <a:r>
              <a:rPr lang="en-US" sz="4800" dirty="0">
                <a:solidFill>
                  <a:schemeClr val="bg1"/>
                </a:solidFill>
                <a:latin typeface="Lato Black" panose="020F0A02020204030203" pitchFamily="34" charset="0"/>
                <a:cs typeface="Arial" panose="020B0604020202020204" pitchFamily="34" charset="0"/>
              </a:rPr>
              <a:t>download</a:t>
            </a:r>
            <a:r>
              <a:rPr lang="en-US" sz="4800" dirty="0">
                <a:solidFill>
                  <a:schemeClr val="bg1"/>
                </a:solidFill>
                <a:latin typeface="Lato" panose="020F0502020204030203" pitchFamily="34" charset="0"/>
                <a:cs typeface="Arial" panose="020B0604020202020204" pitchFamily="34" charset="0"/>
              </a:rPr>
              <a:t> the</a:t>
            </a:r>
            <a:r>
              <a:rPr lang="en-US" sz="4800" b="1" dirty="0">
                <a:solidFill>
                  <a:schemeClr val="bg1"/>
                </a:solidFill>
                <a:latin typeface="Lato" panose="020F0502020204030203" pitchFamily="34" charset="0"/>
                <a:cs typeface="Arial" panose="020B0604020202020204" pitchFamily="34" charset="0"/>
              </a:rPr>
              <a:t> </a:t>
            </a:r>
            <a:r>
              <a:rPr lang="en-US" sz="4800" dirty="0">
                <a:solidFill>
                  <a:schemeClr val="bg1"/>
                </a:solidFill>
                <a:latin typeface="Lato Black" panose="020F0A02020204030203" pitchFamily="34" charset="0"/>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1169537" y="3212650"/>
            <a:ext cx="1670876" cy="159080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42886324" y="28807176"/>
            <a:ext cx="3162300" cy="2581275"/>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6936172" y="29408785"/>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1568455" y="3652878"/>
            <a:ext cx="794104" cy="738508"/>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6BA4CF46-E210-4322-91D1-2A41779F64E4}"/>
              </a:ext>
            </a:extLst>
          </p:cNvPr>
          <p:cNvSpPr/>
          <p:nvPr/>
        </p:nvSpPr>
        <p:spPr>
          <a:xfrm>
            <a:off x="2987437" y="3134063"/>
            <a:ext cx="3920497" cy="1486689"/>
          </a:xfrm>
          <a:prstGeom prst="rect">
            <a:avLst/>
          </a:prstGeom>
        </p:spPr>
        <p:txBody>
          <a:bodyPr wrap="none">
            <a:spAutoFit/>
          </a:bodyPr>
          <a:lstStyle/>
          <a:p>
            <a:pPr>
              <a:lnSpc>
                <a:spcPct val="120000"/>
              </a:lnSpc>
            </a:pPr>
            <a:r>
              <a:rPr lang="en-US" sz="3600" dirty="0">
                <a:solidFill>
                  <a:schemeClr val="bg1">
                    <a:lumMod val="50000"/>
                  </a:schemeClr>
                </a:solidFill>
                <a:latin typeface="Lato" panose="020F0502020204030203" pitchFamily="34" charset="0"/>
                <a:cs typeface="Segoe UI" panose="020B0502040204020203" pitchFamily="34" charset="0"/>
              </a:rPr>
              <a:t>PRESENTER:</a:t>
            </a:r>
            <a:r>
              <a:rPr lang="en-US" sz="3600" b="1" dirty="0">
                <a:latin typeface="Lato" panose="020F0502020204030203" pitchFamily="34" charset="0"/>
                <a:cs typeface="Segoe UI" panose="020B0502040204020203" pitchFamily="34" charset="0"/>
              </a:rPr>
              <a:t> </a:t>
            </a:r>
          </a:p>
          <a:p>
            <a:pPr>
              <a:lnSpc>
                <a:spcPct val="120000"/>
              </a:lnSpc>
            </a:pPr>
            <a:r>
              <a:rPr lang="en-US" sz="4400" b="1" dirty="0">
                <a:latin typeface="Lato" panose="020F0502020204030203" pitchFamily="34" charset="0"/>
                <a:cs typeface="Segoe UI" panose="020B0502040204020203" pitchFamily="34" charset="0"/>
              </a:rPr>
              <a:t>Leeroy Jenkins</a:t>
            </a:r>
          </a:p>
        </p:txBody>
      </p:sp>
      <p:sp>
        <p:nvSpPr>
          <p:cNvPr id="21" name="TextBox 20">
            <a:extLst>
              <a:ext uri="{FF2B5EF4-FFF2-40B4-BE49-F238E27FC236}">
                <a16:creationId xmlns:a16="http://schemas.microsoft.com/office/drawing/2014/main" id="{CAC155C6-7E35-4156-B9B3-271571AF60CC}"/>
              </a:ext>
            </a:extLst>
          </p:cNvPr>
          <p:cNvSpPr txBox="1"/>
          <p:nvPr/>
        </p:nvSpPr>
        <p:spPr>
          <a:xfrm>
            <a:off x="1022513" y="1085789"/>
            <a:ext cx="7662037" cy="1754326"/>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Title:</a:t>
            </a:r>
            <a:br>
              <a:rPr lang="en-US" sz="5400" i="1" dirty="0">
                <a:latin typeface="Lato" panose="020F0502020204030203" pitchFamily="34" charset="0"/>
                <a:cs typeface="Segoe UI" panose="020B0502040204020203" pitchFamily="34" charset="0"/>
              </a:rPr>
            </a:br>
            <a:r>
              <a:rPr lang="en-US" sz="5400" i="1" dirty="0">
                <a:latin typeface="Lato" panose="020F0502020204030203" pitchFamily="34" charset="0"/>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41128190" y="25382839"/>
            <a:ext cx="7517322" cy="2123658"/>
          </a:xfrm>
          <a:prstGeom prst="rect">
            <a:avLst/>
          </a:prstGeom>
          <a:noFill/>
        </p:spPr>
        <p:txBody>
          <a:bodyPr wrap="square" rtlCol="0">
            <a:spAutoFit/>
          </a:bodyPr>
          <a:lstStyle/>
          <a:p>
            <a:pPr>
              <a:lnSpc>
                <a:spcPct val="100000"/>
              </a:lnSpc>
              <a:spcBef>
                <a:spcPts val="0"/>
              </a:spcBef>
            </a:pPr>
            <a:r>
              <a:rPr lang="en-US" sz="4400" dirty="0">
                <a:latin typeface="Lato" panose="020F0502020204030203" pitchFamily="34" charset="0"/>
                <a:cs typeface="Segoe UI" panose="020B0502040204020203" pitchFamily="34" charset="0"/>
              </a:rPr>
              <a:t>Leeroy</a:t>
            </a:r>
            <a:r>
              <a:rPr lang="en-US" sz="4400" b="1" dirty="0">
                <a:latin typeface="Lato" panose="020F0502020204030203" pitchFamily="34" charset="0"/>
                <a:cs typeface="Segoe UI" panose="020B0502040204020203" pitchFamily="34" charset="0"/>
              </a:rPr>
              <a:t> </a:t>
            </a:r>
            <a:r>
              <a:rPr lang="en-US" sz="4400" dirty="0">
                <a:latin typeface="Lato" panose="020F0502020204030203" pitchFamily="34" charset="0"/>
                <a:cs typeface="Segoe UI" panose="020B0502040204020203" pitchFamily="34" charset="0"/>
              </a:rPr>
              <a:t>Jenkins, author2, </a:t>
            </a:r>
            <a:br>
              <a:rPr lang="en-US" sz="4400" dirty="0">
                <a:latin typeface="Lato" panose="020F0502020204030203" pitchFamily="34" charset="0"/>
                <a:cs typeface="Segoe UI" panose="020B0502040204020203" pitchFamily="34" charset="0"/>
              </a:rPr>
            </a:br>
            <a:r>
              <a:rPr lang="en-US" sz="4400" dirty="0">
                <a:latin typeface="Lato" panose="020F0502020204030203" pitchFamily="34" charset="0"/>
                <a:cs typeface="Segoe UI" panose="020B0502040204020203" pitchFamily="34" charset="0"/>
              </a:rPr>
              <a:t>author3, author4, author5, author6, author7, author42</a:t>
            </a:r>
            <a:endParaRPr lang="en-US" sz="4400" b="1" dirty="0">
              <a:latin typeface="Lato" panose="020F0502020204030203" pitchFamily="34" charset="0"/>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40636456" y="25584006"/>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DC988AD-FB82-4850-84BE-0F496EB3BDC0}"/>
              </a:ext>
            </a:extLst>
          </p:cNvPr>
          <p:cNvSpPr/>
          <p:nvPr/>
        </p:nvSpPr>
        <p:spPr>
          <a:xfrm>
            <a:off x="18535728" y="22292412"/>
            <a:ext cx="24688800" cy="1200329"/>
          </a:xfrm>
          <a:prstGeom prst="rect">
            <a:avLst/>
          </a:prstGeom>
        </p:spPr>
        <p:txBody>
          <a:bodyPr>
            <a:spAutoFit/>
          </a:bodyPr>
          <a:lstStyle/>
          <a:p>
            <a:r>
              <a:rPr lang="en-US" sz="3600" dirty="0">
                <a:solidFill>
                  <a:schemeClr val="bg1"/>
                </a:solidFill>
                <a:latin typeface="Lato" panose="020F0502020204030203" pitchFamily="34" charset="0"/>
                <a:cs typeface="Segoe UI" panose="020B0502040204020203" pitchFamily="34" charset="0"/>
              </a:rPr>
              <a:t>Visualize your findings with an image, graphic, product, or a key figure.</a:t>
            </a:r>
          </a:p>
          <a:p>
            <a:endParaRPr lang="en-US" sz="3600" dirty="0">
              <a:solidFill>
                <a:schemeClr val="bg1"/>
              </a:solidFill>
              <a:latin typeface="Lato" panose="020F050202020403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79201" y="27597921"/>
            <a:ext cx="3783061" cy="3783061"/>
          </a:xfrm>
          <a:prstGeom prst="rect">
            <a:avLst/>
          </a:prstGeom>
        </p:spPr>
      </p:pic>
      <p:pic>
        <p:nvPicPr>
          <p:cNvPr id="27" name="Graphic 26">
            <a:extLst>
              <a:ext uri="{FF2B5EF4-FFF2-40B4-BE49-F238E27FC236}">
                <a16:creationId xmlns:a16="http://schemas.microsoft.com/office/drawing/2014/main" id="{B62BF9C0-8774-4458-8210-ACA4788001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54101" y="13358194"/>
            <a:ext cx="12223692" cy="8149128"/>
          </a:xfrm>
          <a:prstGeom prst="rect">
            <a:avLst/>
          </a:prstGeom>
        </p:spPr>
      </p:pic>
    </p:spTree>
    <p:extLst>
      <p:ext uri="{BB962C8B-B14F-4D97-AF65-F5344CB8AC3E}">
        <p14:creationId xmlns:p14="http://schemas.microsoft.com/office/powerpoint/2010/main" val="333858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D9D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37190-7FBA-4F6B-9051-E9806D8DA5B0}"/>
              </a:ext>
            </a:extLst>
          </p:cNvPr>
          <p:cNvSpPr txBox="1"/>
          <p:nvPr/>
        </p:nvSpPr>
        <p:spPr>
          <a:xfrm>
            <a:off x="0" y="7061200"/>
            <a:ext cx="49377600" cy="10679847"/>
          </a:xfrm>
          <a:prstGeom prst="rect">
            <a:avLst/>
          </a:prstGeom>
          <a:noFill/>
        </p:spPr>
        <p:txBody>
          <a:bodyPr wrap="square" rtlCol="0">
            <a:spAutoFit/>
          </a:bodyPr>
          <a:lstStyle/>
          <a:p>
            <a:pPr algn="ctr"/>
            <a:r>
              <a:rPr lang="en-US" sz="34400" b="1" dirty="0">
                <a:solidFill>
                  <a:schemeClr val="bg1"/>
                </a:solidFill>
              </a:rPr>
              <a:t>Template for </a:t>
            </a:r>
          </a:p>
          <a:p>
            <a:pPr algn="ctr"/>
            <a:r>
              <a:rPr lang="en-US" sz="34400" b="1" dirty="0">
                <a:solidFill>
                  <a:schemeClr val="bg1"/>
                </a:solidFill>
              </a:rPr>
              <a:t>Practice Category</a:t>
            </a:r>
          </a:p>
        </p:txBody>
      </p:sp>
      <p:sp>
        <p:nvSpPr>
          <p:cNvPr id="4" name="TextBox 3">
            <a:extLst>
              <a:ext uri="{FF2B5EF4-FFF2-40B4-BE49-F238E27FC236}">
                <a16:creationId xmlns:a16="http://schemas.microsoft.com/office/drawing/2014/main" id="{747C7B0E-CE5C-46DB-9035-B20A6DC4E918}"/>
              </a:ext>
            </a:extLst>
          </p:cNvPr>
          <p:cNvSpPr txBox="1"/>
          <p:nvPr/>
        </p:nvSpPr>
        <p:spPr>
          <a:xfrm>
            <a:off x="8636000" y="18237200"/>
            <a:ext cx="32105600" cy="3154710"/>
          </a:xfrm>
          <a:prstGeom prst="rect">
            <a:avLst/>
          </a:prstGeom>
          <a:noFill/>
        </p:spPr>
        <p:txBody>
          <a:bodyPr wrap="square" rtlCol="0">
            <a:spAutoFit/>
          </a:bodyPr>
          <a:lstStyle/>
          <a:p>
            <a:pPr algn="ctr"/>
            <a:r>
              <a:rPr lang="en-US" sz="19900" dirty="0">
                <a:solidFill>
                  <a:schemeClr val="bg1"/>
                </a:solidFill>
              </a:rPr>
              <a:t>Green Background</a:t>
            </a:r>
          </a:p>
        </p:txBody>
      </p:sp>
    </p:spTree>
    <p:extLst>
      <p:ext uri="{BB962C8B-B14F-4D97-AF65-F5344CB8AC3E}">
        <p14:creationId xmlns:p14="http://schemas.microsoft.com/office/powerpoint/2010/main" val="272691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D9D4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B2D8F3C-B2F3-4AB8-8B87-2406F5CABFC4}"/>
              </a:ext>
            </a:extLst>
          </p:cNvPr>
          <p:cNvSpPr/>
          <p:nvPr/>
        </p:nvSpPr>
        <p:spPr>
          <a:xfrm>
            <a:off x="39141562" y="0"/>
            <a:ext cx="10236038"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29F18E0-B977-4198-B326-5B54F8A133F2}"/>
              </a:ext>
            </a:extLst>
          </p:cNvPr>
          <p:cNvSpPr/>
          <p:nvPr/>
        </p:nvSpPr>
        <p:spPr>
          <a:xfrm>
            <a:off x="0" y="0"/>
            <a:ext cx="11863262"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DC4359A-7BBB-495A-96DE-65574C0C88E6}"/>
              </a:ext>
            </a:extLst>
          </p:cNvPr>
          <p:cNvSpPr>
            <a:spLocks noGrp="1"/>
          </p:cNvSpPr>
          <p:nvPr>
            <p:ph type="ctrTitle" idx="4294967295"/>
          </p:nvPr>
        </p:nvSpPr>
        <p:spPr>
          <a:xfrm>
            <a:off x="12991018" y="2094383"/>
            <a:ext cx="25976634" cy="10767172"/>
          </a:xfrm>
        </p:spPr>
        <p:txBody>
          <a:bodyPr anchor="t">
            <a:noAutofit/>
          </a:bodyPr>
          <a:lstStyle/>
          <a:p>
            <a:pPr algn="l">
              <a:lnSpc>
                <a:spcPct val="150000"/>
              </a:lnSpc>
            </a:pP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12500"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 by bolding them.</a:t>
            </a:r>
          </a:p>
        </p:txBody>
      </p:sp>
      <p:sp>
        <p:nvSpPr>
          <p:cNvPr id="3" name="TextBox 2">
            <a:extLst>
              <a:ext uri="{FF2B5EF4-FFF2-40B4-BE49-F238E27FC236}">
                <a16:creationId xmlns:a16="http://schemas.microsoft.com/office/drawing/2014/main" id="{8E35B311-3C19-412C-ADE6-EB2E4158F366}"/>
              </a:ext>
            </a:extLst>
          </p:cNvPr>
          <p:cNvSpPr txBox="1"/>
          <p:nvPr/>
        </p:nvSpPr>
        <p:spPr>
          <a:xfrm>
            <a:off x="1010509" y="5926681"/>
            <a:ext cx="9563989" cy="25286794"/>
          </a:xfrm>
          <a:prstGeom prst="rect">
            <a:avLst/>
          </a:prstGeom>
          <a:noFill/>
        </p:spPr>
        <p:txBody>
          <a:bodyPr wrap="square" rtlCol="0">
            <a:spAutoFit/>
          </a:bodyPr>
          <a:lstStyle/>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INTRO: </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Explain why your study matters in the fastest way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Why should they care?</a:t>
            </a: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METHODS:</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Collected [what] from [population]</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Tested it with X process.</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Illustrate your methods if you can.</a:t>
            </a: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List the </a:t>
            </a:r>
            <a:r>
              <a:rPr lang="en-US" sz="3600" b="1" dirty="0">
                <a:latin typeface="Lato" panose="020F0502020204030203" pitchFamily="34" charset="0"/>
                <a:cs typeface="Segoe UI" panose="020B0502040204020203" pitchFamily="34" charset="0"/>
              </a:rPr>
              <a:t>key </a:t>
            </a:r>
            <a:r>
              <a:rPr lang="en-US" sz="3600" dirty="0">
                <a:latin typeface="Lato" panose="020F0502020204030203" pitchFamily="34" charset="0"/>
                <a:cs typeface="Segoe UI" panose="020B0502040204020203" pitchFamily="34" charset="0"/>
              </a:rPr>
              <a:t>results of the study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Only include graphics/tables that include </a:t>
            </a:r>
            <a:r>
              <a:rPr lang="en-US" sz="3600" b="1" dirty="0">
                <a:latin typeface="Lato" panose="020F0502020204030203" pitchFamily="34" charset="0"/>
                <a:cs typeface="Segoe UI" panose="020B0502040204020203" pitchFamily="34" charset="0"/>
              </a:rPr>
              <a:t>essential 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All the other correlations in the ammo bar</a:t>
            </a: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DISCUSSSION:</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Include any possible implications in other areas of study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Include any possible improvements that can be made in order to further develop the concerns of your research</a:t>
            </a: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40636456" y="1831671"/>
            <a:ext cx="7662037" cy="8402300"/>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AMMO BAR</a:t>
            </a:r>
          </a:p>
          <a:p>
            <a:endParaRPr lang="en-US" sz="5400" b="1" dirty="0">
              <a:latin typeface="Lato" panose="020F0502020204030203" pitchFamily="34" charset="0"/>
              <a:cs typeface="Segoe UI" panose="020B0502040204020203" pitchFamily="34" charset="0"/>
            </a:endParaRPr>
          </a:p>
          <a:p>
            <a:r>
              <a:rPr lang="en-US" sz="4800" b="1" dirty="0">
                <a:latin typeface="Lato" panose="020F0502020204030203" pitchFamily="34" charset="0"/>
                <a:cs typeface="Segoe UI" panose="020B0502040204020203" pitchFamily="34" charset="0"/>
              </a:rPr>
              <a:t>Delete this and replace it with your…</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Graphs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Correlation tables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Figures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nuance that you’re worried about leaving out.</a:t>
            </a:r>
          </a:p>
        </p:txBody>
      </p:sp>
      <p:sp>
        <p:nvSpPr>
          <p:cNvPr id="9" name="Graphic 7">
            <a:extLst>
              <a:ext uri="{FF2B5EF4-FFF2-40B4-BE49-F238E27FC236}">
                <a16:creationId xmlns:a16="http://schemas.microsoft.com/office/drawing/2014/main" id="{9914F9AF-0FB9-4924-8DCA-B46EEB713FE9}"/>
              </a:ext>
            </a:extLst>
          </p:cNvPr>
          <p:cNvSpPr/>
          <p:nvPr/>
        </p:nvSpPr>
        <p:spPr>
          <a:xfrm>
            <a:off x="18329346" y="28402488"/>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chemeClr val="bg1"/>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0010311" y="28501422"/>
            <a:ext cx="8077384" cy="1569660"/>
          </a:xfrm>
          <a:prstGeom prst="rect">
            <a:avLst/>
          </a:prstGeom>
          <a:noFill/>
        </p:spPr>
        <p:txBody>
          <a:bodyPr wrap="square" rtlCol="0">
            <a:spAutoFit/>
          </a:bodyPr>
          <a:lstStyle/>
          <a:p>
            <a:r>
              <a:rPr lang="en-US" sz="4800" dirty="0">
                <a:solidFill>
                  <a:schemeClr val="tx1">
                    <a:lumMod val="95000"/>
                    <a:lumOff val="5000"/>
                  </a:schemeClr>
                </a:solidFill>
                <a:latin typeface="Lato Black" panose="020F0A02020204030203" pitchFamily="34" charset="0"/>
                <a:cs typeface="Arial" panose="020B0604020202020204" pitchFamily="34" charset="0"/>
              </a:rPr>
              <a:t>Take a picture</a:t>
            </a:r>
            <a:r>
              <a:rPr lang="en-US" sz="4800" dirty="0">
                <a:solidFill>
                  <a:schemeClr val="tx1">
                    <a:lumMod val="95000"/>
                    <a:lumOff val="5000"/>
                  </a:schemeClr>
                </a:solidFill>
                <a:latin typeface="Lato" panose="020F0502020204030203" pitchFamily="34" charset="0"/>
                <a:cs typeface="Arial" panose="020B0604020202020204" pitchFamily="34" charset="0"/>
              </a:rPr>
              <a:t> to </a:t>
            </a:r>
            <a:br>
              <a:rPr lang="en-US" sz="4800" dirty="0">
                <a:solidFill>
                  <a:schemeClr val="tx1">
                    <a:lumMod val="95000"/>
                    <a:lumOff val="5000"/>
                  </a:schemeClr>
                </a:solidFill>
                <a:latin typeface="Lato" panose="020F0502020204030203" pitchFamily="34" charset="0"/>
                <a:cs typeface="Arial" panose="020B0604020202020204" pitchFamily="34" charset="0"/>
              </a:rPr>
            </a:br>
            <a:r>
              <a:rPr lang="en-US" sz="4800" dirty="0">
                <a:solidFill>
                  <a:schemeClr val="tx1">
                    <a:lumMod val="95000"/>
                    <a:lumOff val="5000"/>
                  </a:schemeClr>
                </a:solidFill>
                <a:latin typeface="Lato Black" panose="020F0A02020204030203" pitchFamily="34" charset="0"/>
                <a:cs typeface="Arial" panose="020B0604020202020204" pitchFamily="34" charset="0"/>
              </a:rPr>
              <a:t>download</a:t>
            </a:r>
            <a:r>
              <a:rPr lang="en-US" sz="4800" dirty="0">
                <a:solidFill>
                  <a:schemeClr val="tx1">
                    <a:lumMod val="95000"/>
                    <a:lumOff val="5000"/>
                  </a:schemeClr>
                </a:solidFill>
                <a:latin typeface="Lato" panose="020F0502020204030203" pitchFamily="34" charset="0"/>
                <a:cs typeface="Arial" panose="020B0604020202020204" pitchFamily="34" charset="0"/>
              </a:rPr>
              <a:t> the</a:t>
            </a:r>
            <a:r>
              <a:rPr lang="en-US" sz="4800" b="1" dirty="0">
                <a:solidFill>
                  <a:schemeClr val="tx1">
                    <a:lumMod val="95000"/>
                    <a:lumOff val="5000"/>
                  </a:schemeClr>
                </a:solidFill>
                <a:latin typeface="Lato" panose="020F0502020204030203" pitchFamily="34" charset="0"/>
                <a:cs typeface="Arial" panose="020B0604020202020204" pitchFamily="34" charset="0"/>
              </a:rPr>
              <a:t> </a:t>
            </a:r>
            <a:r>
              <a:rPr lang="en-US" sz="4800" dirty="0">
                <a:solidFill>
                  <a:schemeClr val="tx1">
                    <a:lumMod val="95000"/>
                    <a:lumOff val="5000"/>
                  </a:schemeClr>
                </a:solidFill>
                <a:latin typeface="Lato Black" panose="020F0A02020204030203" pitchFamily="34" charset="0"/>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1169537" y="3212650"/>
            <a:ext cx="1670876" cy="159080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42886324" y="28807176"/>
            <a:ext cx="3162300" cy="2581275"/>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6936172" y="29408785"/>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1568455" y="3652878"/>
            <a:ext cx="794104" cy="738508"/>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6BA4CF46-E210-4322-91D1-2A41779F64E4}"/>
              </a:ext>
            </a:extLst>
          </p:cNvPr>
          <p:cNvSpPr/>
          <p:nvPr/>
        </p:nvSpPr>
        <p:spPr>
          <a:xfrm>
            <a:off x="2987437" y="3134063"/>
            <a:ext cx="3920497" cy="1486689"/>
          </a:xfrm>
          <a:prstGeom prst="rect">
            <a:avLst/>
          </a:prstGeom>
        </p:spPr>
        <p:txBody>
          <a:bodyPr wrap="none">
            <a:spAutoFit/>
          </a:bodyPr>
          <a:lstStyle/>
          <a:p>
            <a:pPr>
              <a:lnSpc>
                <a:spcPct val="120000"/>
              </a:lnSpc>
            </a:pPr>
            <a:r>
              <a:rPr lang="en-US" sz="3600" dirty="0">
                <a:solidFill>
                  <a:schemeClr val="bg1">
                    <a:lumMod val="50000"/>
                  </a:schemeClr>
                </a:solidFill>
                <a:latin typeface="Lato" panose="020F0502020204030203" pitchFamily="34" charset="0"/>
                <a:cs typeface="Segoe UI" panose="020B0502040204020203" pitchFamily="34" charset="0"/>
              </a:rPr>
              <a:t>PRESENTER:</a:t>
            </a:r>
            <a:r>
              <a:rPr lang="en-US" sz="3600" b="1" dirty="0">
                <a:latin typeface="Lato" panose="020F0502020204030203" pitchFamily="34" charset="0"/>
                <a:cs typeface="Segoe UI" panose="020B0502040204020203" pitchFamily="34" charset="0"/>
              </a:rPr>
              <a:t> </a:t>
            </a:r>
          </a:p>
          <a:p>
            <a:pPr>
              <a:lnSpc>
                <a:spcPct val="120000"/>
              </a:lnSpc>
            </a:pPr>
            <a:r>
              <a:rPr lang="en-US" sz="4400" b="1" dirty="0">
                <a:latin typeface="Lato" panose="020F0502020204030203" pitchFamily="34" charset="0"/>
                <a:cs typeface="Segoe UI" panose="020B0502040204020203" pitchFamily="34" charset="0"/>
              </a:rPr>
              <a:t>Leeroy Jenkins</a:t>
            </a:r>
          </a:p>
        </p:txBody>
      </p:sp>
      <p:sp>
        <p:nvSpPr>
          <p:cNvPr id="21" name="TextBox 20">
            <a:extLst>
              <a:ext uri="{FF2B5EF4-FFF2-40B4-BE49-F238E27FC236}">
                <a16:creationId xmlns:a16="http://schemas.microsoft.com/office/drawing/2014/main" id="{CAC155C6-7E35-4156-B9B3-271571AF60CC}"/>
              </a:ext>
            </a:extLst>
          </p:cNvPr>
          <p:cNvSpPr txBox="1"/>
          <p:nvPr/>
        </p:nvSpPr>
        <p:spPr>
          <a:xfrm>
            <a:off x="1022513" y="1085789"/>
            <a:ext cx="7662037" cy="1754326"/>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Title:</a:t>
            </a:r>
            <a:br>
              <a:rPr lang="en-US" sz="5400" i="1" dirty="0">
                <a:latin typeface="Lato" panose="020F0502020204030203" pitchFamily="34" charset="0"/>
                <a:cs typeface="Segoe UI" panose="020B0502040204020203" pitchFamily="34" charset="0"/>
              </a:rPr>
            </a:br>
            <a:r>
              <a:rPr lang="en-US" sz="5400" i="1" dirty="0">
                <a:latin typeface="Lato" panose="020F0502020204030203" pitchFamily="34" charset="0"/>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41128190" y="25382839"/>
            <a:ext cx="7517322" cy="2123658"/>
          </a:xfrm>
          <a:prstGeom prst="rect">
            <a:avLst/>
          </a:prstGeom>
          <a:noFill/>
        </p:spPr>
        <p:txBody>
          <a:bodyPr wrap="square" rtlCol="0">
            <a:spAutoFit/>
          </a:bodyPr>
          <a:lstStyle/>
          <a:p>
            <a:pPr>
              <a:lnSpc>
                <a:spcPct val="100000"/>
              </a:lnSpc>
              <a:spcBef>
                <a:spcPts val="0"/>
              </a:spcBef>
            </a:pPr>
            <a:r>
              <a:rPr lang="en-US" sz="4400" dirty="0">
                <a:latin typeface="Lato" panose="020F0502020204030203" pitchFamily="34" charset="0"/>
                <a:cs typeface="Segoe UI" panose="020B0502040204020203" pitchFamily="34" charset="0"/>
              </a:rPr>
              <a:t>Leeroy</a:t>
            </a:r>
            <a:r>
              <a:rPr lang="en-US" sz="4400" b="1" dirty="0">
                <a:latin typeface="Lato" panose="020F0502020204030203" pitchFamily="34" charset="0"/>
                <a:cs typeface="Segoe UI" panose="020B0502040204020203" pitchFamily="34" charset="0"/>
              </a:rPr>
              <a:t> </a:t>
            </a:r>
            <a:r>
              <a:rPr lang="en-US" sz="4400" dirty="0">
                <a:latin typeface="Lato" panose="020F0502020204030203" pitchFamily="34" charset="0"/>
                <a:cs typeface="Segoe UI" panose="020B0502040204020203" pitchFamily="34" charset="0"/>
              </a:rPr>
              <a:t>Jenkins, author2, </a:t>
            </a:r>
            <a:br>
              <a:rPr lang="en-US" sz="4400" dirty="0">
                <a:latin typeface="Lato" panose="020F0502020204030203" pitchFamily="34" charset="0"/>
                <a:cs typeface="Segoe UI" panose="020B0502040204020203" pitchFamily="34" charset="0"/>
              </a:rPr>
            </a:br>
            <a:r>
              <a:rPr lang="en-US" sz="4400" dirty="0">
                <a:latin typeface="Lato" panose="020F0502020204030203" pitchFamily="34" charset="0"/>
                <a:cs typeface="Segoe UI" panose="020B0502040204020203" pitchFamily="34" charset="0"/>
              </a:rPr>
              <a:t>author3, author4, author5, author6, author7, author42</a:t>
            </a:r>
            <a:endParaRPr lang="en-US" sz="4400" b="1" dirty="0">
              <a:latin typeface="Lato" panose="020F0502020204030203" pitchFamily="34" charset="0"/>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40636456" y="25584006"/>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DC988AD-FB82-4850-84BE-0F496EB3BDC0}"/>
              </a:ext>
            </a:extLst>
          </p:cNvPr>
          <p:cNvSpPr/>
          <p:nvPr/>
        </p:nvSpPr>
        <p:spPr>
          <a:xfrm>
            <a:off x="18535728" y="22292412"/>
            <a:ext cx="24688800" cy="1569660"/>
          </a:xfrm>
          <a:prstGeom prst="rect">
            <a:avLst/>
          </a:prstGeom>
        </p:spPr>
        <p:txBody>
          <a:bodyPr>
            <a:spAutoFit/>
          </a:bodyPr>
          <a:lstStyle/>
          <a:p>
            <a:r>
              <a:rPr lang="en-US" sz="4800" dirty="0">
                <a:solidFill>
                  <a:srgbClr val="110641"/>
                </a:solidFill>
                <a:latin typeface="Lato" panose="020F0502020204030203" pitchFamily="34" charset="0"/>
                <a:cs typeface="Segoe UI" panose="020B0502040204020203" pitchFamily="34" charset="0"/>
              </a:rPr>
              <a:t>Visualize your findings with an image, graphic, product, or a key figure.</a:t>
            </a:r>
          </a:p>
          <a:p>
            <a:endParaRPr lang="en-US" sz="4800" dirty="0">
              <a:solidFill>
                <a:srgbClr val="110641"/>
              </a:solidFill>
              <a:latin typeface="Lato" panose="020F050202020403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79201" y="27597921"/>
            <a:ext cx="3783061" cy="3783061"/>
          </a:xfrm>
          <a:prstGeom prst="rect">
            <a:avLst/>
          </a:prstGeom>
        </p:spPr>
      </p:pic>
      <p:pic>
        <p:nvPicPr>
          <p:cNvPr id="27" name="Graphic 26">
            <a:extLst>
              <a:ext uri="{FF2B5EF4-FFF2-40B4-BE49-F238E27FC236}">
                <a16:creationId xmlns:a16="http://schemas.microsoft.com/office/drawing/2014/main" id="{B62BF9C0-8774-4458-8210-ACA4788001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54101" y="13358194"/>
            <a:ext cx="12223692" cy="8149128"/>
          </a:xfrm>
          <a:prstGeom prst="rect">
            <a:avLst/>
          </a:prstGeom>
        </p:spPr>
      </p:pic>
    </p:spTree>
    <p:extLst>
      <p:ext uri="{BB962C8B-B14F-4D97-AF65-F5344CB8AC3E}">
        <p14:creationId xmlns:p14="http://schemas.microsoft.com/office/powerpoint/2010/main" val="277455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D3E8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37190-7FBA-4F6B-9051-E9806D8DA5B0}"/>
              </a:ext>
            </a:extLst>
          </p:cNvPr>
          <p:cNvSpPr txBox="1"/>
          <p:nvPr/>
        </p:nvSpPr>
        <p:spPr>
          <a:xfrm>
            <a:off x="0" y="7061200"/>
            <a:ext cx="49377600" cy="10679847"/>
          </a:xfrm>
          <a:prstGeom prst="rect">
            <a:avLst/>
          </a:prstGeom>
          <a:noFill/>
        </p:spPr>
        <p:txBody>
          <a:bodyPr wrap="square" rtlCol="0">
            <a:spAutoFit/>
          </a:bodyPr>
          <a:lstStyle/>
          <a:p>
            <a:pPr algn="ctr"/>
            <a:r>
              <a:rPr lang="en-US" sz="34400" b="1" dirty="0">
                <a:solidFill>
                  <a:schemeClr val="bg1"/>
                </a:solidFill>
              </a:rPr>
              <a:t>Template for </a:t>
            </a:r>
          </a:p>
          <a:p>
            <a:pPr algn="ctr"/>
            <a:r>
              <a:rPr lang="en-US" sz="34400" b="1" dirty="0">
                <a:solidFill>
                  <a:schemeClr val="bg1"/>
                </a:solidFill>
              </a:rPr>
              <a:t>‘Other’ Category</a:t>
            </a:r>
          </a:p>
        </p:txBody>
      </p:sp>
      <p:sp>
        <p:nvSpPr>
          <p:cNvPr id="4" name="TextBox 3">
            <a:extLst>
              <a:ext uri="{FF2B5EF4-FFF2-40B4-BE49-F238E27FC236}">
                <a16:creationId xmlns:a16="http://schemas.microsoft.com/office/drawing/2014/main" id="{747C7B0E-CE5C-46DB-9035-B20A6DC4E918}"/>
              </a:ext>
            </a:extLst>
          </p:cNvPr>
          <p:cNvSpPr txBox="1"/>
          <p:nvPr/>
        </p:nvSpPr>
        <p:spPr>
          <a:xfrm>
            <a:off x="8636000" y="18237200"/>
            <a:ext cx="32105600" cy="3154710"/>
          </a:xfrm>
          <a:prstGeom prst="rect">
            <a:avLst/>
          </a:prstGeom>
          <a:noFill/>
        </p:spPr>
        <p:txBody>
          <a:bodyPr wrap="square" rtlCol="0">
            <a:spAutoFit/>
          </a:bodyPr>
          <a:lstStyle/>
          <a:p>
            <a:pPr algn="ctr"/>
            <a:r>
              <a:rPr lang="en-US" sz="19900" dirty="0">
                <a:solidFill>
                  <a:schemeClr val="bg1"/>
                </a:solidFill>
              </a:rPr>
              <a:t>Purple Background</a:t>
            </a:r>
          </a:p>
        </p:txBody>
      </p:sp>
    </p:spTree>
    <p:extLst>
      <p:ext uri="{BB962C8B-B14F-4D97-AF65-F5344CB8AC3E}">
        <p14:creationId xmlns:p14="http://schemas.microsoft.com/office/powerpoint/2010/main" val="62314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3E8A"/>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B2D8F3C-B2F3-4AB8-8B87-2406F5CABFC4}"/>
              </a:ext>
            </a:extLst>
          </p:cNvPr>
          <p:cNvSpPr/>
          <p:nvPr/>
        </p:nvSpPr>
        <p:spPr>
          <a:xfrm>
            <a:off x="39141562" y="0"/>
            <a:ext cx="10236038"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29F18E0-B977-4198-B326-5B54F8A133F2}"/>
              </a:ext>
            </a:extLst>
          </p:cNvPr>
          <p:cNvSpPr/>
          <p:nvPr/>
        </p:nvSpPr>
        <p:spPr>
          <a:xfrm>
            <a:off x="0" y="0"/>
            <a:ext cx="11863262"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DC4359A-7BBB-495A-96DE-65574C0C88E6}"/>
              </a:ext>
            </a:extLst>
          </p:cNvPr>
          <p:cNvSpPr>
            <a:spLocks noGrp="1"/>
          </p:cNvSpPr>
          <p:nvPr>
            <p:ph type="ctrTitle" idx="4294967295"/>
          </p:nvPr>
        </p:nvSpPr>
        <p:spPr>
          <a:xfrm>
            <a:off x="12991018" y="2094383"/>
            <a:ext cx="25976634" cy="10767172"/>
          </a:xfrm>
        </p:spPr>
        <p:txBody>
          <a:bodyPr anchor="t">
            <a:noAutofit/>
          </a:bodyPr>
          <a:lstStyle/>
          <a:p>
            <a:pPr algn="l">
              <a:lnSpc>
                <a:spcPct val="150000"/>
              </a:lnSpc>
            </a:pP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12500"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 by bolding them.</a:t>
            </a:r>
          </a:p>
        </p:txBody>
      </p:sp>
      <p:sp>
        <p:nvSpPr>
          <p:cNvPr id="3" name="TextBox 2">
            <a:extLst>
              <a:ext uri="{FF2B5EF4-FFF2-40B4-BE49-F238E27FC236}">
                <a16:creationId xmlns:a16="http://schemas.microsoft.com/office/drawing/2014/main" id="{8E35B311-3C19-412C-ADE6-EB2E4158F366}"/>
              </a:ext>
            </a:extLst>
          </p:cNvPr>
          <p:cNvSpPr txBox="1"/>
          <p:nvPr/>
        </p:nvSpPr>
        <p:spPr>
          <a:xfrm>
            <a:off x="1010509" y="5926681"/>
            <a:ext cx="9563989" cy="25286794"/>
          </a:xfrm>
          <a:prstGeom prst="rect">
            <a:avLst/>
          </a:prstGeom>
          <a:noFill/>
        </p:spPr>
        <p:txBody>
          <a:bodyPr wrap="square" rtlCol="0">
            <a:spAutoFit/>
          </a:bodyPr>
          <a:lstStyle/>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INTRO: </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Explain why your study matters in the fastest way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Why should they care?</a:t>
            </a: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METHODS:</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Collected [what] from [population]</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Tested it with X process.</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Illustrate your methods if you can.</a:t>
            </a: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List the </a:t>
            </a:r>
            <a:r>
              <a:rPr lang="en-US" sz="3600" b="1" dirty="0">
                <a:latin typeface="Lato" panose="020F0502020204030203" pitchFamily="34" charset="0"/>
                <a:cs typeface="Segoe UI" panose="020B0502040204020203" pitchFamily="34" charset="0"/>
              </a:rPr>
              <a:t>key </a:t>
            </a:r>
            <a:r>
              <a:rPr lang="en-US" sz="3600" dirty="0">
                <a:latin typeface="Lato" panose="020F0502020204030203" pitchFamily="34" charset="0"/>
                <a:cs typeface="Segoe UI" panose="020B0502040204020203" pitchFamily="34" charset="0"/>
              </a:rPr>
              <a:t>results of the study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Only include graphics/tables that include </a:t>
            </a:r>
            <a:r>
              <a:rPr lang="en-US" sz="3600" b="1" dirty="0">
                <a:latin typeface="Lato" panose="020F0502020204030203" pitchFamily="34" charset="0"/>
                <a:cs typeface="Segoe UI" panose="020B0502040204020203" pitchFamily="34" charset="0"/>
              </a:rPr>
              <a:t>essential 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All the other correlations in the ammo bar</a:t>
            </a: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DISCUSSSION:</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Include any possible implications in other areas of study</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Include any possible improvements that can be made in order to further develop the concerns of your research</a:t>
            </a: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40636456" y="1831671"/>
            <a:ext cx="7662037" cy="8402300"/>
          </a:xfrm>
          <a:prstGeom prst="rect">
            <a:avLst/>
          </a:prstGeom>
          <a:noFill/>
        </p:spPr>
        <p:txBody>
          <a:bodyPr wrap="square" rtlCol="0">
            <a:spAutoFit/>
          </a:bodyPr>
          <a:lstStyle/>
          <a:p>
            <a:r>
              <a:rPr lang="en-US" sz="5400" b="1" dirty="0">
                <a:solidFill>
                  <a:schemeClr val="tx1">
                    <a:lumMod val="95000"/>
                    <a:lumOff val="5000"/>
                  </a:schemeClr>
                </a:solidFill>
                <a:latin typeface="Lato" panose="020F0502020204030203" pitchFamily="34" charset="0"/>
                <a:cs typeface="Segoe UI" panose="020B0502040204020203" pitchFamily="34" charset="0"/>
              </a:rPr>
              <a:t>AMMO BAR</a:t>
            </a:r>
          </a:p>
          <a:p>
            <a:endParaRPr lang="en-US" sz="5400" b="1" dirty="0">
              <a:solidFill>
                <a:schemeClr val="tx1">
                  <a:lumMod val="95000"/>
                  <a:lumOff val="5000"/>
                </a:schemeClr>
              </a:solidFill>
              <a:latin typeface="Lato" panose="020F0502020204030203" pitchFamily="34" charset="0"/>
              <a:cs typeface="Segoe UI" panose="020B0502040204020203" pitchFamily="34" charset="0"/>
            </a:endParaRPr>
          </a:p>
          <a:p>
            <a:r>
              <a:rPr lang="en-US" sz="4800" b="1" dirty="0">
                <a:solidFill>
                  <a:schemeClr val="tx1">
                    <a:lumMod val="95000"/>
                    <a:lumOff val="5000"/>
                  </a:schemeClr>
                </a:solidFill>
                <a:latin typeface="Lato" panose="020F0502020204030203" pitchFamily="34" charset="0"/>
                <a:cs typeface="Segoe UI" panose="020B0502040204020203" pitchFamily="34" charset="0"/>
              </a:rPr>
              <a:t>Delete this and replace it with your…</a:t>
            </a:r>
          </a:p>
          <a:p>
            <a:pPr marL="1143000" indent="-1143000">
              <a:buFont typeface="Arial" panose="020B0604020202020204" pitchFamily="34" charset="0"/>
              <a:buChar char="•"/>
            </a:pPr>
            <a:r>
              <a:rPr lang="en-US" sz="4800" dirty="0">
                <a:solidFill>
                  <a:schemeClr val="tx1">
                    <a:lumMod val="95000"/>
                    <a:lumOff val="5000"/>
                  </a:schemeClr>
                </a:solidFill>
                <a:latin typeface="Lato" panose="020F0502020204030203" pitchFamily="34" charset="0"/>
                <a:cs typeface="Segoe UI" panose="020B0502040204020203" pitchFamily="34" charset="0"/>
              </a:rPr>
              <a:t>Extra Graphs</a:t>
            </a:r>
          </a:p>
          <a:p>
            <a:pPr marL="1143000" indent="-1143000">
              <a:buFont typeface="Arial" panose="020B0604020202020204" pitchFamily="34" charset="0"/>
              <a:buChar char="•"/>
            </a:pPr>
            <a:r>
              <a:rPr lang="en-US" sz="4800" dirty="0">
                <a:solidFill>
                  <a:schemeClr val="tx1">
                    <a:lumMod val="95000"/>
                    <a:lumOff val="5000"/>
                  </a:schemeClr>
                </a:solidFill>
                <a:latin typeface="Lato" panose="020F0502020204030203" pitchFamily="34" charset="0"/>
                <a:cs typeface="Segoe UI" panose="020B0502040204020203" pitchFamily="34" charset="0"/>
              </a:rPr>
              <a:t>Extra Correlation tables</a:t>
            </a:r>
          </a:p>
          <a:p>
            <a:pPr marL="1143000" indent="-1143000">
              <a:buFont typeface="Arial" panose="020B0604020202020204" pitchFamily="34" charset="0"/>
              <a:buChar char="•"/>
            </a:pPr>
            <a:r>
              <a:rPr lang="en-US" sz="4800" dirty="0">
                <a:solidFill>
                  <a:schemeClr val="tx1">
                    <a:lumMod val="95000"/>
                    <a:lumOff val="5000"/>
                  </a:schemeClr>
                </a:solidFill>
                <a:latin typeface="Lato" panose="020F0502020204030203" pitchFamily="34" charset="0"/>
                <a:cs typeface="Segoe UI" panose="020B0502040204020203" pitchFamily="34" charset="0"/>
              </a:rPr>
              <a:t>Extra Figures</a:t>
            </a:r>
          </a:p>
          <a:p>
            <a:pPr marL="1143000" indent="-1143000">
              <a:buFont typeface="Arial" panose="020B0604020202020204" pitchFamily="34" charset="0"/>
              <a:buChar char="•"/>
            </a:pPr>
            <a:r>
              <a:rPr lang="en-US" sz="4800" dirty="0">
                <a:solidFill>
                  <a:schemeClr val="tx1">
                    <a:lumMod val="95000"/>
                    <a:lumOff val="5000"/>
                  </a:schemeClr>
                </a:solidFill>
                <a:latin typeface="Lato" panose="020F0502020204030203" pitchFamily="34" charset="0"/>
                <a:cs typeface="Segoe UI" panose="020B0502040204020203" pitchFamily="34" charset="0"/>
              </a:rPr>
              <a:t>Extra nuance that you’re worried about leaving out.</a:t>
            </a:r>
          </a:p>
        </p:txBody>
      </p:sp>
      <p:sp>
        <p:nvSpPr>
          <p:cNvPr id="9" name="Graphic 7">
            <a:extLst>
              <a:ext uri="{FF2B5EF4-FFF2-40B4-BE49-F238E27FC236}">
                <a16:creationId xmlns:a16="http://schemas.microsoft.com/office/drawing/2014/main" id="{9914F9AF-0FB9-4924-8DCA-B46EEB713FE9}"/>
              </a:ext>
            </a:extLst>
          </p:cNvPr>
          <p:cNvSpPr/>
          <p:nvPr/>
        </p:nvSpPr>
        <p:spPr>
          <a:xfrm>
            <a:off x="18329346" y="28402488"/>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chemeClr val="bg1"/>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0010311" y="28501422"/>
            <a:ext cx="8077384" cy="1569660"/>
          </a:xfrm>
          <a:prstGeom prst="rect">
            <a:avLst/>
          </a:prstGeom>
          <a:noFill/>
        </p:spPr>
        <p:txBody>
          <a:bodyPr wrap="square" rtlCol="0">
            <a:spAutoFit/>
          </a:bodyPr>
          <a:lstStyle/>
          <a:p>
            <a:r>
              <a:rPr lang="en-US" sz="4800" dirty="0">
                <a:solidFill>
                  <a:schemeClr val="bg1"/>
                </a:solidFill>
                <a:latin typeface="Lato Black" panose="020F0A02020204030203" pitchFamily="34" charset="0"/>
                <a:cs typeface="Arial" panose="020B0604020202020204" pitchFamily="34" charset="0"/>
              </a:rPr>
              <a:t>Take a picture</a:t>
            </a:r>
            <a:r>
              <a:rPr lang="en-US" sz="4800" dirty="0">
                <a:solidFill>
                  <a:schemeClr val="bg1"/>
                </a:solidFill>
                <a:latin typeface="Lato" panose="020F0502020204030203" pitchFamily="34" charset="0"/>
                <a:cs typeface="Arial" panose="020B0604020202020204" pitchFamily="34" charset="0"/>
              </a:rPr>
              <a:t> to </a:t>
            </a:r>
            <a:br>
              <a:rPr lang="en-US" sz="4800" dirty="0">
                <a:solidFill>
                  <a:schemeClr val="bg1"/>
                </a:solidFill>
                <a:latin typeface="Lato" panose="020F0502020204030203" pitchFamily="34" charset="0"/>
                <a:cs typeface="Arial" panose="020B0604020202020204" pitchFamily="34" charset="0"/>
              </a:rPr>
            </a:br>
            <a:r>
              <a:rPr lang="en-US" sz="4800" dirty="0">
                <a:solidFill>
                  <a:schemeClr val="bg1"/>
                </a:solidFill>
                <a:latin typeface="Lato Black" panose="020F0A02020204030203" pitchFamily="34" charset="0"/>
                <a:cs typeface="Arial" panose="020B0604020202020204" pitchFamily="34" charset="0"/>
              </a:rPr>
              <a:t>download</a:t>
            </a:r>
            <a:r>
              <a:rPr lang="en-US" sz="4800" dirty="0">
                <a:solidFill>
                  <a:schemeClr val="bg1"/>
                </a:solidFill>
                <a:latin typeface="Lato" panose="020F0502020204030203" pitchFamily="34" charset="0"/>
                <a:cs typeface="Arial" panose="020B0604020202020204" pitchFamily="34" charset="0"/>
              </a:rPr>
              <a:t> the</a:t>
            </a:r>
            <a:r>
              <a:rPr lang="en-US" sz="4800" b="1" dirty="0">
                <a:solidFill>
                  <a:schemeClr val="bg1"/>
                </a:solidFill>
                <a:latin typeface="Lato" panose="020F0502020204030203" pitchFamily="34" charset="0"/>
                <a:cs typeface="Arial" panose="020B0604020202020204" pitchFamily="34" charset="0"/>
              </a:rPr>
              <a:t> </a:t>
            </a:r>
            <a:r>
              <a:rPr lang="en-US" sz="4800" dirty="0">
                <a:solidFill>
                  <a:schemeClr val="bg1"/>
                </a:solidFill>
                <a:latin typeface="Lato Black" panose="020F0A02020204030203" pitchFamily="34" charset="0"/>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1169537" y="3212650"/>
            <a:ext cx="1670876" cy="159080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42886324" y="28807176"/>
            <a:ext cx="3162300" cy="2581275"/>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6936172" y="29408785"/>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1568455" y="3652878"/>
            <a:ext cx="794104" cy="738508"/>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6BA4CF46-E210-4322-91D1-2A41779F64E4}"/>
              </a:ext>
            </a:extLst>
          </p:cNvPr>
          <p:cNvSpPr/>
          <p:nvPr/>
        </p:nvSpPr>
        <p:spPr>
          <a:xfrm>
            <a:off x="2987437" y="3134063"/>
            <a:ext cx="3920497" cy="1486689"/>
          </a:xfrm>
          <a:prstGeom prst="rect">
            <a:avLst/>
          </a:prstGeom>
        </p:spPr>
        <p:txBody>
          <a:bodyPr wrap="none">
            <a:spAutoFit/>
          </a:bodyPr>
          <a:lstStyle/>
          <a:p>
            <a:pPr>
              <a:lnSpc>
                <a:spcPct val="120000"/>
              </a:lnSpc>
            </a:pPr>
            <a:r>
              <a:rPr lang="en-US" sz="3600" dirty="0">
                <a:solidFill>
                  <a:schemeClr val="bg1">
                    <a:lumMod val="50000"/>
                  </a:schemeClr>
                </a:solidFill>
                <a:latin typeface="Lato" panose="020F0502020204030203" pitchFamily="34" charset="0"/>
                <a:cs typeface="Segoe UI" panose="020B0502040204020203" pitchFamily="34" charset="0"/>
              </a:rPr>
              <a:t>PRESENTER:</a:t>
            </a:r>
            <a:r>
              <a:rPr lang="en-US" sz="3600" b="1" dirty="0">
                <a:latin typeface="Lato" panose="020F0502020204030203" pitchFamily="34" charset="0"/>
                <a:cs typeface="Segoe UI" panose="020B0502040204020203" pitchFamily="34" charset="0"/>
              </a:rPr>
              <a:t> </a:t>
            </a:r>
          </a:p>
          <a:p>
            <a:pPr>
              <a:lnSpc>
                <a:spcPct val="120000"/>
              </a:lnSpc>
            </a:pPr>
            <a:r>
              <a:rPr lang="en-US" sz="4400" b="1" dirty="0">
                <a:latin typeface="Lato" panose="020F0502020204030203" pitchFamily="34" charset="0"/>
                <a:cs typeface="Segoe UI" panose="020B0502040204020203" pitchFamily="34" charset="0"/>
              </a:rPr>
              <a:t>Leeroy Jenkins</a:t>
            </a:r>
          </a:p>
        </p:txBody>
      </p:sp>
      <p:sp>
        <p:nvSpPr>
          <p:cNvPr id="21" name="TextBox 20">
            <a:extLst>
              <a:ext uri="{FF2B5EF4-FFF2-40B4-BE49-F238E27FC236}">
                <a16:creationId xmlns:a16="http://schemas.microsoft.com/office/drawing/2014/main" id="{CAC155C6-7E35-4156-B9B3-271571AF60CC}"/>
              </a:ext>
            </a:extLst>
          </p:cNvPr>
          <p:cNvSpPr txBox="1"/>
          <p:nvPr/>
        </p:nvSpPr>
        <p:spPr>
          <a:xfrm>
            <a:off x="1022513" y="1085789"/>
            <a:ext cx="7662037" cy="1754326"/>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Title:</a:t>
            </a:r>
            <a:br>
              <a:rPr lang="en-US" sz="5400" i="1" dirty="0">
                <a:latin typeface="Lato" panose="020F0502020204030203" pitchFamily="34" charset="0"/>
                <a:cs typeface="Segoe UI" panose="020B0502040204020203" pitchFamily="34" charset="0"/>
              </a:rPr>
            </a:br>
            <a:r>
              <a:rPr lang="en-US" sz="5400" i="1" dirty="0">
                <a:latin typeface="Lato" panose="020F0502020204030203" pitchFamily="34" charset="0"/>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41128190" y="25382839"/>
            <a:ext cx="7517322" cy="2123658"/>
          </a:xfrm>
          <a:prstGeom prst="rect">
            <a:avLst/>
          </a:prstGeom>
          <a:noFill/>
        </p:spPr>
        <p:txBody>
          <a:bodyPr wrap="square" rtlCol="0">
            <a:spAutoFit/>
          </a:bodyPr>
          <a:lstStyle/>
          <a:p>
            <a:pPr>
              <a:lnSpc>
                <a:spcPct val="100000"/>
              </a:lnSpc>
              <a:spcBef>
                <a:spcPts val="0"/>
              </a:spcBef>
            </a:pPr>
            <a:r>
              <a:rPr lang="en-US" sz="4400" dirty="0">
                <a:solidFill>
                  <a:schemeClr val="tx1">
                    <a:lumMod val="95000"/>
                    <a:lumOff val="5000"/>
                  </a:schemeClr>
                </a:solidFill>
                <a:latin typeface="Lato" panose="020F0502020204030203" pitchFamily="34" charset="0"/>
                <a:cs typeface="Segoe UI" panose="020B0502040204020203" pitchFamily="34" charset="0"/>
              </a:rPr>
              <a:t>Leeroy</a:t>
            </a:r>
            <a:r>
              <a:rPr lang="en-US" sz="4400" b="1" dirty="0">
                <a:solidFill>
                  <a:schemeClr val="tx1">
                    <a:lumMod val="95000"/>
                    <a:lumOff val="5000"/>
                  </a:schemeClr>
                </a:solidFill>
                <a:latin typeface="Lato" panose="020F0502020204030203" pitchFamily="34" charset="0"/>
                <a:cs typeface="Segoe UI" panose="020B0502040204020203" pitchFamily="34" charset="0"/>
              </a:rPr>
              <a:t> </a:t>
            </a:r>
            <a:r>
              <a:rPr lang="en-US" sz="4400" dirty="0">
                <a:solidFill>
                  <a:schemeClr val="tx1">
                    <a:lumMod val="95000"/>
                    <a:lumOff val="5000"/>
                  </a:schemeClr>
                </a:solidFill>
                <a:latin typeface="Lato" panose="020F0502020204030203" pitchFamily="34" charset="0"/>
                <a:cs typeface="Segoe UI" panose="020B0502040204020203" pitchFamily="34" charset="0"/>
              </a:rPr>
              <a:t>Jenkins, author2, </a:t>
            </a:r>
            <a:br>
              <a:rPr lang="en-US" sz="4400" dirty="0">
                <a:solidFill>
                  <a:schemeClr val="tx1">
                    <a:lumMod val="95000"/>
                    <a:lumOff val="5000"/>
                  </a:schemeClr>
                </a:solidFill>
                <a:latin typeface="Lato" panose="020F0502020204030203" pitchFamily="34" charset="0"/>
                <a:cs typeface="Segoe UI" panose="020B0502040204020203" pitchFamily="34" charset="0"/>
              </a:rPr>
            </a:br>
            <a:r>
              <a:rPr lang="en-US" sz="4400" dirty="0">
                <a:solidFill>
                  <a:schemeClr val="tx1">
                    <a:lumMod val="95000"/>
                    <a:lumOff val="5000"/>
                  </a:schemeClr>
                </a:solidFill>
                <a:latin typeface="Lato" panose="020F0502020204030203" pitchFamily="34" charset="0"/>
                <a:cs typeface="Segoe UI" panose="020B0502040204020203" pitchFamily="34" charset="0"/>
              </a:rPr>
              <a:t>author3, author4, author5, author6, author7, author42</a:t>
            </a:r>
            <a:endParaRPr lang="en-US" sz="4400" b="1" dirty="0">
              <a:solidFill>
                <a:schemeClr val="tx1">
                  <a:lumMod val="95000"/>
                  <a:lumOff val="5000"/>
                </a:schemeClr>
              </a:solidFill>
              <a:latin typeface="Lato" panose="020F0502020204030203" pitchFamily="34" charset="0"/>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40636456" y="25584006"/>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DC988AD-FB82-4850-84BE-0F496EB3BDC0}"/>
              </a:ext>
            </a:extLst>
          </p:cNvPr>
          <p:cNvSpPr/>
          <p:nvPr/>
        </p:nvSpPr>
        <p:spPr>
          <a:xfrm>
            <a:off x="18535728" y="22292412"/>
            <a:ext cx="24688800" cy="1569660"/>
          </a:xfrm>
          <a:prstGeom prst="rect">
            <a:avLst/>
          </a:prstGeom>
        </p:spPr>
        <p:txBody>
          <a:bodyPr>
            <a:spAutoFit/>
          </a:bodyPr>
          <a:lstStyle/>
          <a:p>
            <a:r>
              <a:rPr lang="en-US" sz="4800" dirty="0">
                <a:solidFill>
                  <a:schemeClr val="bg1"/>
                </a:solidFill>
                <a:latin typeface="Lato" panose="020F0502020204030203" pitchFamily="34" charset="0"/>
                <a:cs typeface="Segoe UI" panose="020B0502040204020203" pitchFamily="34" charset="0"/>
              </a:rPr>
              <a:t>Visualize your findings with an image, graphic, product, or a key figure.</a:t>
            </a:r>
          </a:p>
          <a:p>
            <a:endParaRPr lang="en-US" sz="4800" dirty="0">
              <a:solidFill>
                <a:schemeClr val="bg1"/>
              </a:solidFill>
              <a:latin typeface="Lato" panose="020F050202020403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79201" y="27597921"/>
            <a:ext cx="3783061" cy="3783061"/>
          </a:xfrm>
          <a:prstGeom prst="rect">
            <a:avLst/>
          </a:prstGeom>
        </p:spPr>
      </p:pic>
      <p:pic>
        <p:nvPicPr>
          <p:cNvPr id="27" name="Graphic 26">
            <a:extLst>
              <a:ext uri="{FF2B5EF4-FFF2-40B4-BE49-F238E27FC236}">
                <a16:creationId xmlns:a16="http://schemas.microsoft.com/office/drawing/2014/main" id="{B62BF9C0-8774-4458-8210-ACA4788001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54101" y="13358194"/>
            <a:ext cx="12223692" cy="8149128"/>
          </a:xfrm>
          <a:prstGeom prst="rect">
            <a:avLst/>
          </a:prstGeom>
        </p:spPr>
      </p:pic>
    </p:spTree>
    <p:extLst>
      <p:ext uri="{BB962C8B-B14F-4D97-AF65-F5344CB8AC3E}">
        <p14:creationId xmlns:p14="http://schemas.microsoft.com/office/powerpoint/2010/main" val="2887573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9D4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B2D8F3C-B2F3-4AB8-8B87-2406F5CABFC4}"/>
              </a:ext>
            </a:extLst>
          </p:cNvPr>
          <p:cNvSpPr/>
          <p:nvPr/>
        </p:nvSpPr>
        <p:spPr>
          <a:xfrm>
            <a:off x="39141562" y="0"/>
            <a:ext cx="10236038"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29F18E0-B977-4198-B326-5B54F8A133F2}"/>
              </a:ext>
            </a:extLst>
          </p:cNvPr>
          <p:cNvSpPr/>
          <p:nvPr/>
        </p:nvSpPr>
        <p:spPr>
          <a:xfrm>
            <a:off x="0" y="0"/>
            <a:ext cx="11863262" cy="32918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DC4359A-7BBB-495A-96DE-65574C0C88E6}"/>
              </a:ext>
            </a:extLst>
          </p:cNvPr>
          <p:cNvSpPr>
            <a:spLocks noGrp="1"/>
          </p:cNvSpPr>
          <p:nvPr>
            <p:ph type="ctrTitle" idx="4294967295"/>
          </p:nvPr>
        </p:nvSpPr>
        <p:spPr>
          <a:xfrm>
            <a:off x="12991018" y="2094383"/>
            <a:ext cx="25976634" cy="10767172"/>
          </a:xfrm>
        </p:spPr>
        <p:txBody>
          <a:bodyPr anchor="t">
            <a:noAutofit/>
          </a:bodyPr>
          <a:lstStyle/>
          <a:p>
            <a:pPr algn="l">
              <a:lnSpc>
                <a:spcPct val="150000"/>
              </a:lnSpc>
            </a:pP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NOROVIRUS Just-in-Time </a:t>
            </a:r>
            <a:r>
              <a:rPr lang="en-US" sz="12500" dirty="0">
                <a:solidFill>
                  <a:schemeClr val="bg1"/>
                </a:solidFill>
                <a:latin typeface="Lato" panose="020B0604020202020204" charset="0"/>
                <a:ea typeface="Segoe UI Black" panose="020B0A02040204020203" pitchFamily="34" charset="0"/>
                <a:cs typeface="Segoe UI" panose="020B0502040204020203" pitchFamily="34" charset="0"/>
              </a:rPr>
              <a:t>training tool developed to improve response time and efficiency</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a:t>
            </a:r>
          </a:p>
        </p:txBody>
      </p:sp>
      <p:sp>
        <p:nvSpPr>
          <p:cNvPr id="3" name="TextBox 2">
            <a:extLst>
              <a:ext uri="{FF2B5EF4-FFF2-40B4-BE49-F238E27FC236}">
                <a16:creationId xmlns:a16="http://schemas.microsoft.com/office/drawing/2014/main" id="{8E35B311-3C19-412C-ADE6-EB2E4158F366}"/>
              </a:ext>
            </a:extLst>
          </p:cNvPr>
          <p:cNvSpPr txBox="1"/>
          <p:nvPr/>
        </p:nvSpPr>
        <p:spPr>
          <a:xfrm>
            <a:off x="1010509" y="7572601"/>
            <a:ext cx="9563989" cy="21298010"/>
          </a:xfrm>
          <a:prstGeom prst="rect">
            <a:avLst/>
          </a:prstGeom>
          <a:noFill/>
        </p:spPr>
        <p:txBody>
          <a:bodyPr wrap="square" rtlCol="0">
            <a:spAutoFit/>
          </a:bodyPr>
          <a:lstStyle/>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INTRO: </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Norovirus outbreaks have the ability to result in a surge of communicable patients in healthcare settings.</a:t>
            </a:r>
          </a:p>
          <a:p>
            <a:pPr marL="571500" indent="-571500">
              <a:lnSpc>
                <a:spcPct val="120000"/>
              </a:lnSpc>
              <a:buFont typeface="Arial" panose="020B0604020202020204" pitchFamily="34" charset="0"/>
              <a:buChar char="•"/>
            </a:pPr>
            <a:r>
              <a:rPr lang="en-US" sz="3600" dirty="0">
                <a:solidFill>
                  <a:schemeClr val="tx1">
                    <a:lumMod val="95000"/>
                    <a:lumOff val="5000"/>
                  </a:schemeClr>
                </a:solidFill>
                <a:latin typeface="Lato" panose="020F0502020204030203" pitchFamily="34" charset="0"/>
                <a:cs typeface="Segoe UI" panose="020B0502040204020203" pitchFamily="34" charset="0"/>
              </a:rPr>
              <a:t>Just-In-Time (JIT) training materials help prepare responders for various aspects and tasks involved during an infectious disease outbreak response.</a:t>
            </a: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METHODS:</a:t>
            </a:r>
          </a:p>
          <a:p>
            <a:pPr marL="742950" indent="-74295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Published Hospital Incident Command System (HICS) guides were used to develop just-in-time training materials tailored for norovirus.</a:t>
            </a: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 just-in-time training tool tailored for norovirus was developed, including:</a:t>
            </a:r>
          </a:p>
          <a:p>
            <a:pPr marL="1028700" lvl="1"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 scenario,</a:t>
            </a:r>
          </a:p>
          <a:p>
            <a:pPr marL="1028700" lvl="1"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An incident planning guide, and</a:t>
            </a:r>
          </a:p>
          <a:p>
            <a:pPr marL="1028700" lvl="1"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An incident response guide.</a:t>
            </a: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p:txBody>
      </p:sp>
      <p:sp>
        <p:nvSpPr>
          <p:cNvPr id="9" name="Graphic 7">
            <a:extLst>
              <a:ext uri="{FF2B5EF4-FFF2-40B4-BE49-F238E27FC236}">
                <a16:creationId xmlns:a16="http://schemas.microsoft.com/office/drawing/2014/main" id="{9914F9AF-0FB9-4924-8DCA-B46EEB713FE9}"/>
              </a:ext>
            </a:extLst>
          </p:cNvPr>
          <p:cNvSpPr/>
          <p:nvPr/>
        </p:nvSpPr>
        <p:spPr>
          <a:xfrm>
            <a:off x="18329346" y="28402488"/>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CDCDCD"/>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0010311" y="28501422"/>
            <a:ext cx="8077384" cy="1569660"/>
          </a:xfrm>
          <a:prstGeom prst="rect">
            <a:avLst/>
          </a:prstGeom>
          <a:noFill/>
        </p:spPr>
        <p:txBody>
          <a:bodyPr wrap="square" rtlCol="0">
            <a:spAutoFit/>
          </a:bodyPr>
          <a:lstStyle/>
          <a:p>
            <a:r>
              <a:rPr lang="en-US" sz="4800" dirty="0">
                <a:solidFill>
                  <a:schemeClr val="tx1">
                    <a:lumMod val="95000"/>
                    <a:lumOff val="5000"/>
                  </a:schemeClr>
                </a:solidFill>
                <a:latin typeface="Lato Black" panose="020F0A02020204030203" pitchFamily="34" charset="0"/>
                <a:cs typeface="Arial" panose="020B0604020202020204" pitchFamily="34" charset="0"/>
              </a:rPr>
              <a:t>Take a picture</a:t>
            </a:r>
            <a:r>
              <a:rPr lang="en-US" sz="4800" dirty="0">
                <a:solidFill>
                  <a:schemeClr val="tx1">
                    <a:lumMod val="95000"/>
                    <a:lumOff val="5000"/>
                  </a:schemeClr>
                </a:solidFill>
                <a:latin typeface="Lato" panose="020F0502020204030203" pitchFamily="34" charset="0"/>
                <a:cs typeface="Arial" panose="020B0604020202020204" pitchFamily="34" charset="0"/>
              </a:rPr>
              <a:t> to </a:t>
            </a:r>
            <a:br>
              <a:rPr lang="en-US" sz="4800" dirty="0">
                <a:solidFill>
                  <a:schemeClr val="tx1">
                    <a:lumMod val="95000"/>
                    <a:lumOff val="5000"/>
                  </a:schemeClr>
                </a:solidFill>
                <a:latin typeface="Lato" panose="020F0502020204030203" pitchFamily="34" charset="0"/>
                <a:cs typeface="Arial" panose="020B0604020202020204" pitchFamily="34" charset="0"/>
              </a:rPr>
            </a:br>
            <a:r>
              <a:rPr lang="en-US" sz="4800" dirty="0">
                <a:solidFill>
                  <a:schemeClr val="tx1">
                    <a:lumMod val="95000"/>
                    <a:lumOff val="5000"/>
                  </a:schemeClr>
                </a:solidFill>
                <a:latin typeface="Lato Black" panose="020F0A02020204030203" pitchFamily="34" charset="0"/>
                <a:cs typeface="Arial" panose="020B0604020202020204" pitchFamily="34" charset="0"/>
              </a:rPr>
              <a:t>download</a:t>
            </a:r>
            <a:r>
              <a:rPr lang="en-US" sz="4800" dirty="0">
                <a:solidFill>
                  <a:schemeClr val="tx1">
                    <a:lumMod val="95000"/>
                    <a:lumOff val="5000"/>
                  </a:schemeClr>
                </a:solidFill>
                <a:latin typeface="Lato" panose="020F0502020204030203" pitchFamily="34" charset="0"/>
                <a:cs typeface="Arial" panose="020B0604020202020204" pitchFamily="34" charset="0"/>
              </a:rPr>
              <a:t> the</a:t>
            </a:r>
            <a:r>
              <a:rPr lang="en-US" sz="4800" b="1" dirty="0">
                <a:solidFill>
                  <a:schemeClr val="tx1">
                    <a:lumMod val="95000"/>
                    <a:lumOff val="5000"/>
                  </a:schemeClr>
                </a:solidFill>
                <a:latin typeface="Lato" panose="020F0502020204030203" pitchFamily="34" charset="0"/>
                <a:cs typeface="Arial" panose="020B0604020202020204" pitchFamily="34" charset="0"/>
              </a:rPr>
              <a:t> </a:t>
            </a:r>
            <a:r>
              <a:rPr lang="en-US" sz="4800" dirty="0">
                <a:solidFill>
                  <a:schemeClr val="tx1">
                    <a:lumMod val="95000"/>
                    <a:lumOff val="5000"/>
                  </a:schemeClr>
                </a:solidFill>
                <a:latin typeface="Lato Black" panose="020F0A02020204030203" pitchFamily="34" charset="0"/>
                <a:cs typeface="Arial" panose="020B0604020202020204" pitchFamily="34" charset="0"/>
              </a:rPr>
              <a:t>full paper</a:t>
            </a:r>
          </a:p>
        </p:txBody>
      </p:sp>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6936172" y="29408785"/>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CCE3E32-C34C-4DD7-9183-0710D22C5A3C}"/>
              </a:ext>
            </a:extLst>
          </p:cNvPr>
          <p:cNvGrpSpPr/>
          <p:nvPr/>
        </p:nvGrpSpPr>
        <p:grpSpPr>
          <a:xfrm>
            <a:off x="1142651" y="6087940"/>
            <a:ext cx="1670876" cy="1590801"/>
            <a:chOff x="1169537" y="3212650"/>
            <a:chExt cx="1670876" cy="1590801"/>
          </a:xfrm>
        </p:grpSpPr>
        <p:sp>
          <p:nvSpPr>
            <p:cNvPr id="10" name="Rectangle 9">
              <a:extLst>
                <a:ext uri="{FF2B5EF4-FFF2-40B4-BE49-F238E27FC236}">
                  <a16:creationId xmlns:a16="http://schemas.microsoft.com/office/drawing/2014/main" id="{F33A7B10-D6D9-4BF7-9A8B-B3113FDC3D80}"/>
                </a:ext>
              </a:extLst>
            </p:cNvPr>
            <p:cNvSpPr/>
            <p:nvPr/>
          </p:nvSpPr>
          <p:spPr>
            <a:xfrm>
              <a:off x="1169537" y="3212650"/>
              <a:ext cx="1670876" cy="159080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raphic 18">
              <a:extLst>
                <a:ext uri="{FF2B5EF4-FFF2-40B4-BE49-F238E27FC236}">
                  <a16:creationId xmlns:a16="http://schemas.microsoft.com/office/drawing/2014/main" id="{C1210836-80D5-470E-883D-041B85957069}"/>
                </a:ext>
              </a:extLst>
            </p:cNvPr>
            <p:cNvSpPr/>
            <p:nvPr/>
          </p:nvSpPr>
          <p:spPr>
            <a:xfrm>
              <a:off x="1568455" y="3652878"/>
              <a:ext cx="794104" cy="738508"/>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a:p>
          </p:txBody>
        </p:sp>
      </p:grpSp>
      <p:sp>
        <p:nvSpPr>
          <p:cNvPr id="20" name="Rectangle 19">
            <a:extLst>
              <a:ext uri="{FF2B5EF4-FFF2-40B4-BE49-F238E27FC236}">
                <a16:creationId xmlns:a16="http://schemas.microsoft.com/office/drawing/2014/main" id="{6BA4CF46-E210-4322-91D1-2A41779F64E4}"/>
              </a:ext>
            </a:extLst>
          </p:cNvPr>
          <p:cNvSpPr/>
          <p:nvPr/>
        </p:nvSpPr>
        <p:spPr>
          <a:xfrm>
            <a:off x="2987437" y="5955932"/>
            <a:ext cx="7898444" cy="1486689"/>
          </a:xfrm>
          <a:prstGeom prst="rect">
            <a:avLst/>
          </a:prstGeom>
        </p:spPr>
        <p:txBody>
          <a:bodyPr wrap="none">
            <a:spAutoFit/>
          </a:bodyPr>
          <a:lstStyle/>
          <a:p>
            <a:pPr>
              <a:lnSpc>
                <a:spcPct val="120000"/>
              </a:lnSpc>
            </a:pPr>
            <a:r>
              <a:rPr lang="en-US" sz="3600" dirty="0">
                <a:solidFill>
                  <a:schemeClr val="bg1">
                    <a:lumMod val="50000"/>
                  </a:schemeClr>
                </a:solidFill>
                <a:latin typeface="Lato" panose="020F0502020204030203" pitchFamily="34" charset="0"/>
                <a:cs typeface="Segoe UI" panose="020B0502040204020203" pitchFamily="34" charset="0"/>
              </a:rPr>
              <a:t>PRESENTER:</a:t>
            </a:r>
            <a:r>
              <a:rPr lang="en-US" sz="3600" b="1" dirty="0">
                <a:latin typeface="Lato" panose="020F0502020204030203" pitchFamily="34" charset="0"/>
                <a:cs typeface="Segoe UI" panose="020B0502040204020203" pitchFamily="34" charset="0"/>
              </a:rPr>
              <a:t> </a:t>
            </a:r>
          </a:p>
          <a:p>
            <a:pPr>
              <a:lnSpc>
                <a:spcPct val="120000"/>
              </a:lnSpc>
            </a:pPr>
            <a:r>
              <a:rPr lang="en-US" sz="4400" b="1" dirty="0">
                <a:latin typeface="Lato" panose="020F0502020204030203" pitchFamily="34" charset="0"/>
                <a:cs typeface="Segoe UI" panose="020B0502040204020203" pitchFamily="34" charset="0"/>
              </a:rPr>
              <a:t>Kristine Sanger, BS, MT (ASCP)</a:t>
            </a:r>
          </a:p>
        </p:txBody>
      </p:sp>
      <p:sp>
        <p:nvSpPr>
          <p:cNvPr id="21" name="TextBox 20">
            <a:extLst>
              <a:ext uri="{FF2B5EF4-FFF2-40B4-BE49-F238E27FC236}">
                <a16:creationId xmlns:a16="http://schemas.microsoft.com/office/drawing/2014/main" id="{CAC155C6-7E35-4156-B9B3-271571AF60CC}"/>
              </a:ext>
            </a:extLst>
          </p:cNvPr>
          <p:cNvSpPr txBox="1"/>
          <p:nvPr/>
        </p:nvSpPr>
        <p:spPr>
          <a:xfrm>
            <a:off x="1022513" y="1085789"/>
            <a:ext cx="8540587" cy="4247317"/>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Norovirus Outbreak Made Easy? </a:t>
            </a:r>
            <a:br>
              <a:rPr lang="en-US" sz="5400" i="1" dirty="0">
                <a:latin typeface="Lato" panose="020F0502020204030203" pitchFamily="34" charset="0"/>
                <a:cs typeface="Segoe UI" panose="020B0502040204020203" pitchFamily="34" charset="0"/>
              </a:rPr>
            </a:br>
            <a:r>
              <a:rPr lang="en-US" sz="5400" i="1" dirty="0">
                <a:latin typeface="Lato" panose="020F0502020204030203" pitchFamily="34" charset="0"/>
                <a:cs typeface="Segoe UI" panose="020B0502040204020203" pitchFamily="34" charset="0"/>
              </a:rPr>
              <a:t>Utilizing incident command tactics for infectious disease outbreak responses</a:t>
            </a: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79201" y="27597921"/>
            <a:ext cx="3783061" cy="3783061"/>
          </a:xfrm>
          <a:prstGeom prst="rect">
            <a:avLst/>
          </a:prstGeom>
        </p:spPr>
      </p:pic>
      <p:pic>
        <p:nvPicPr>
          <p:cNvPr id="11" name="Picture 10">
            <a:extLst>
              <a:ext uri="{FF2B5EF4-FFF2-40B4-BE49-F238E27FC236}">
                <a16:creationId xmlns:a16="http://schemas.microsoft.com/office/drawing/2014/main" id="{521D3619-CC2B-4406-AB3A-B6C11FBF1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3421" y="12861555"/>
            <a:ext cx="16150758" cy="10767171"/>
          </a:xfrm>
          <a:prstGeom prst="rect">
            <a:avLst/>
          </a:prstGeom>
        </p:spPr>
      </p:pic>
      <p:pic>
        <p:nvPicPr>
          <p:cNvPr id="32" name="Picture 2">
            <a:extLst>
              <a:ext uri="{FF2B5EF4-FFF2-40B4-BE49-F238E27FC236}">
                <a16:creationId xmlns:a16="http://schemas.microsoft.com/office/drawing/2014/main" id="{D2B0A7FF-4D24-4F3B-8A7E-91D1F923C9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74777" y="29810522"/>
            <a:ext cx="5369605" cy="23210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39436228-80B8-4706-AA7B-C132CF20EF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85828" y="26497672"/>
            <a:ext cx="4347502" cy="24602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8967E177-B759-4606-903A-5E30E4B71D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39989" y="23134616"/>
            <a:ext cx="9439183" cy="2460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C36E75C-6E42-479F-96C7-1CE6C68C4A19}"/>
              </a:ext>
            </a:extLst>
          </p:cNvPr>
          <p:cNvPicPr>
            <a:picLocks noChangeAspect="1"/>
          </p:cNvPicPr>
          <p:nvPr/>
        </p:nvPicPr>
        <p:blipFill>
          <a:blip r:embed="rId9"/>
          <a:stretch>
            <a:fillRect/>
          </a:stretch>
        </p:blipFill>
        <p:spPr>
          <a:xfrm>
            <a:off x="39324473" y="1085790"/>
            <a:ext cx="10409918" cy="20616220"/>
          </a:xfrm>
          <a:prstGeom prst="rect">
            <a:avLst/>
          </a:prstGeom>
        </p:spPr>
      </p:pic>
    </p:spTree>
    <p:extLst>
      <p:ext uri="{BB962C8B-B14F-4D97-AF65-F5344CB8AC3E}">
        <p14:creationId xmlns:p14="http://schemas.microsoft.com/office/powerpoint/2010/main" val="3215012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1064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364CBB-83A0-4E53-A572-F50FB815C632}"/>
              </a:ext>
            </a:extLst>
          </p:cNvPr>
          <p:cNvSpPr/>
          <p:nvPr/>
        </p:nvSpPr>
        <p:spPr>
          <a:xfrm>
            <a:off x="17963207" y="20389709"/>
            <a:ext cx="11451719" cy="8415982"/>
          </a:xfrm>
          <a:prstGeom prst="rect">
            <a:avLst/>
          </a:prstGeom>
          <a:solidFill>
            <a:srgbClr val="FFFFFF">
              <a:alpha val="7059"/>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vvv</a:t>
            </a:r>
            <a:endParaRPr lang="en-US" dirty="0"/>
          </a:p>
        </p:txBody>
      </p:sp>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a:xfrm>
            <a:off x="3394710" y="1040714"/>
            <a:ext cx="42588180" cy="6362702"/>
          </a:xfrm>
        </p:spPr>
        <p:txBody>
          <a:bodyPr>
            <a:normAutofit/>
          </a:bodyPr>
          <a:lstStyle/>
          <a:p>
            <a:r>
              <a:rPr lang="en-US" dirty="0">
                <a:solidFill>
                  <a:schemeClr val="bg1"/>
                </a:solidFill>
                <a:latin typeface="Lato Black" panose="020F0A02020204030203" pitchFamily="34" charset="0"/>
              </a:rPr>
              <a:t>Try an on-theme background.</a:t>
            </a:r>
            <a:br>
              <a:rPr lang="en-US" b="1" dirty="0">
                <a:solidFill>
                  <a:schemeClr val="bg1"/>
                </a:solidFill>
                <a:latin typeface="Lato" panose="020F0502020204030203" pitchFamily="34" charset="0"/>
              </a:rPr>
            </a:br>
            <a:r>
              <a:rPr lang="en-US" sz="9600" b="1" dirty="0">
                <a:solidFill>
                  <a:schemeClr val="bg1"/>
                </a:solidFill>
                <a:latin typeface="Lato Hairline" panose="020F0202020204030203" pitchFamily="34" charset="0"/>
              </a:rPr>
              <a:t>A</a:t>
            </a:r>
            <a:r>
              <a:rPr lang="en-US" sz="8800" b="1" dirty="0">
                <a:solidFill>
                  <a:schemeClr val="bg1"/>
                </a:solidFill>
                <a:latin typeface="Lato Hairline" panose="020F0202020204030203" pitchFamily="34" charset="0"/>
              </a:rPr>
              <a:t>dd fun and reinforce your study’s context</a:t>
            </a:r>
            <a:r>
              <a:rPr lang="en-US" sz="8800" dirty="0">
                <a:solidFill>
                  <a:schemeClr val="bg1"/>
                </a:solidFill>
                <a:latin typeface="Lato Hairline" panose="020F0202020204030203" pitchFamily="34" charset="0"/>
              </a:rPr>
              <a:t>, but make sure to keep a high contrast between your text and background!</a:t>
            </a:r>
            <a:endParaRPr lang="en-US" dirty="0">
              <a:solidFill>
                <a:schemeClr val="bg1"/>
              </a:solidFill>
              <a:latin typeface="Lato Hairline" panose="020F02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18179235" y="16612730"/>
            <a:ext cx="11235691" cy="2421176"/>
          </a:xfrm>
          <a:prstGeom prst="rect">
            <a:avLst/>
          </a:prstGeom>
          <a:noFill/>
        </p:spPr>
        <p:txBody>
          <a:bodyPr wrap="square" rtlCol="0">
            <a:spAutoFit/>
          </a:bodyPr>
          <a:lstStyle/>
          <a:p>
            <a:pPr algn="ctr">
              <a:lnSpc>
                <a:spcPct val="150000"/>
              </a:lnSpc>
            </a:pP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3">
                  <a:extLst>
                    <a:ext uri="{A12FA001-AC4F-418D-AE19-62706E023703}">
                      <ahyp:hlinkClr xmlns:ahyp="http://schemas.microsoft.com/office/drawing/2018/hyperlinkcolor" val="tx"/>
                    </a:ext>
                  </a:extLst>
                </a:hlinkClick>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3">
                  <a:extLst>
                    <a:ext uri="{A12FA001-AC4F-418D-AE19-62706E023703}">
                      <ahyp:hlinkClr xmlns:ahyp="http://schemas.microsoft.com/office/drawing/2018/hyperlinkcolor" val="tx"/>
                    </a:ext>
                  </a:extLst>
                </a:hlinkClick>
              </a:rPr>
              <a:t>hydrogawker</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pPr algn="ctr">
              <a:lnSpc>
                <a:spcPct val="150000"/>
              </a:lnSpc>
            </a:pPr>
            <a:r>
              <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rPr>
              <a:t>Mountain photo by </a:t>
            </a:r>
            <a:r>
              <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4">
                  <a:extLst>
                    <a:ext uri="{A12FA001-AC4F-418D-AE19-62706E023703}">
                      <ahyp:hlinkClr xmlns:ahyp="http://schemas.microsoft.com/office/drawing/2018/hyperlinkcolor" val="tx"/>
                    </a:ext>
                  </a:extLst>
                </a:hlinkClick>
              </a:rPr>
              <a:t>@</a:t>
            </a:r>
            <a:r>
              <a:rPr lang="en-US" sz="5400"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4">
                  <a:extLst>
                    <a:ext uri="{A12FA001-AC4F-418D-AE19-62706E023703}">
                      <ahyp:hlinkClr xmlns:ahyp="http://schemas.microsoft.com/office/drawing/2018/hyperlinkcolor" val="tx"/>
                    </a:ext>
                  </a:extLst>
                </a:hlinkClick>
              </a:rPr>
              <a:t>mnthydro</a:t>
            </a:r>
            <a:endPar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1026" name="Picture 2" descr="https://pbs.twimg.com/media/D8YooLiW4AEwocS.jpg:large">
            <a:extLst>
              <a:ext uri="{FF2B5EF4-FFF2-40B4-BE49-F238E27FC236}">
                <a16:creationId xmlns:a16="http://schemas.microsoft.com/office/drawing/2014/main" id="{35653C21-61DA-4430-858E-3DBDF7A8CE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01" r="15614"/>
          <a:stretch/>
        </p:blipFill>
        <p:spPr bwMode="auto">
          <a:xfrm>
            <a:off x="17963207" y="8196748"/>
            <a:ext cx="11667745" cy="84159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67A8EA-5ED6-467A-8AE1-92CBA825E651}"/>
              </a:ext>
            </a:extLst>
          </p:cNvPr>
          <p:cNvPicPr>
            <a:picLocks noChangeAspect="1"/>
          </p:cNvPicPr>
          <p:nvPr/>
        </p:nvPicPr>
        <p:blipFill>
          <a:blip r:embed="rId6"/>
          <a:stretch>
            <a:fillRect/>
          </a:stretch>
        </p:blipFill>
        <p:spPr>
          <a:xfrm>
            <a:off x="32026305" y="20389709"/>
            <a:ext cx="12960533" cy="7427498"/>
          </a:xfrm>
          <a:prstGeom prst="rect">
            <a:avLst/>
          </a:prstGeom>
          <a:ln>
            <a:solidFill>
              <a:schemeClr val="bg1"/>
            </a:solidFill>
          </a:ln>
        </p:spPr>
      </p:pic>
      <p:sp>
        <p:nvSpPr>
          <p:cNvPr id="6" name="TextBox 6">
            <a:extLst>
              <a:ext uri="{FF2B5EF4-FFF2-40B4-BE49-F238E27FC236}">
                <a16:creationId xmlns:a16="http://schemas.microsoft.com/office/drawing/2014/main" id="{9AE7884F-1E83-4128-91F4-83E575ADDDCB}"/>
              </a:ext>
            </a:extLst>
          </p:cNvPr>
          <p:cNvSpPr txBox="1"/>
          <p:nvPr/>
        </p:nvSpPr>
        <p:spPr>
          <a:xfrm>
            <a:off x="32888725" y="28878175"/>
            <a:ext cx="11235691"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7">
                  <a:extLst>
                    <a:ext uri="{A12FA001-AC4F-418D-AE19-62706E023703}">
                      <ahyp:hlinkClr xmlns:ahyp="http://schemas.microsoft.com/office/drawing/2018/hyperlinkcolor" val="tx"/>
                    </a:ext>
                  </a:extLst>
                </a:hlinkClick>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7">
                  <a:extLst>
                    <a:ext uri="{A12FA001-AC4F-418D-AE19-62706E023703}">
                      <ahyp:hlinkClr xmlns:ahyp="http://schemas.microsoft.com/office/drawing/2018/hyperlinkcolor" val="tx"/>
                    </a:ext>
                  </a:extLst>
                </a:hlinkClick>
              </a:rPr>
              <a:t>mikemorrison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9" name="Picture 2" descr="https://pbs.twimg.com/media/D-uEB0PXsAEP4Zp.jpg:large">
            <a:extLst>
              <a:ext uri="{FF2B5EF4-FFF2-40B4-BE49-F238E27FC236}">
                <a16:creationId xmlns:a16="http://schemas.microsoft.com/office/drawing/2014/main" id="{708F1DDE-9FC1-42C3-A828-0A9F66D0F2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3281" y="8196747"/>
            <a:ext cx="11283152" cy="84623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6">
            <a:extLst>
              <a:ext uri="{FF2B5EF4-FFF2-40B4-BE49-F238E27FC236}">
                <a16:creationId xmlns:a16="http://schemas.microsoft.com/office/drawing/2014/main" id="{A28D1AF3-8EE8-41C1-A1BE-A48A6F08CE1D}"/>
              </a:ext>
            </a:extLst>
          </p:cNvPr>
          <p:cNvSpPr txBox="1"/>
          <p:nvPr/>
        </p:nvSpPr>
        <p:spPr>
          <a:xfrm>
            <a:off x="3277570" y="16685213"/>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9">
                  <a:extLst>
                    <a:ext uri="{A12FA001-AC4F-418D-AE19-62706E023703}">
                      <ahyp:hlinkClr xmlns:ahyp="http://schemas.microsoft.com/office/drawing/2018/hyperlinkcolor" val="tx"/>
                    </a:ext>
                  </a:extLst>
                </a:hlinkClick>
              </a:rPr>
              <a:t>@brenden0walker</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 name="Picture 2">
            <a:extLst>
              <a:ext uri="{FF2B5EF4-FFF2-40B4-BE49-F238E27FC236}">
                <a16:creationId xmlns:a16="http://schemas.microsoft.com/office/drawing/2014/main" id="{70C46B7E-D34E-4F08-95CA-1993E5AC06F6}"/>
              </a:ext>
            </a:extLst>
          </p:cNvPr>
          <p:cNvPicPr>
            <a:picLocks noChangeAspect="1"/>
          </p:cNvPicPr>
          <p:nvPr/>
        </p:nvPicPr>
        <p:blipFill>
          <a:blip r:embed="rId10"/>
          <a:stretch>
            <a:fillRect/>
          </a:stretch>
        </p:blipFill>
        <p:spPr>
          <a:xfrm>
            <a:off x="3613281" y="20389709"/>
            <a:ext cx="11283152" cy="8482129"/>
          </a:xfrm>
          <a:prstGeom prst="rect">
            <a:avLst/>
          </a:prstGeom>
          <a:ln>
            <a:solidFill>
              <a:srgbClr val="263238"/>
            </a:solidFill>
          </a:ln>
        </p:spPr>
      </p:pic>
      <p:sp>
        <p:nvSpPr>
          <p:cNvPr id="11" name="TextBox 6">
            <a:extLst>
              <a:ext uri="{FF2B5EF4-FFF2-40B4-BE49-F238E27FC236}">
                <a16:creationId xmlns:a16="http://schemas.microsoft.com/office/drawing/2014/main" id="{9804C421-C50F-42A5-BB04-226BA1D19D50}"/>
              </a:ext>
            </a:extLst>
          </p:cNvPr>
          <p:cNvSpPr txBox="1"/>
          <p:nvPr/>
        </p:nvSpPr>
        <p:spPr>
          <a:xfrm>
            <a:off x="3277570" y="28877926"/>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extLst>
                    <a:ext uri="{A12FA001-AC4F-418D-AE19-62706E023703}">
                      <ahyp:hlinkClr xmlns:ahyp="http://schemas.microsoft.com/office/drawing/2018/hyperlinkcolor" val="tx"/>
                    </a:ext>
                  </a:extLst>
                </a:hlinkClick>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extLst>
                    <a:ext uri="{A12FA001-AC4F-418D-AE19-62706E023703}">
                      <ahyp:hlinkClr xmlns:ahyp="http://schemas.microsoft.com/office/drawing/2018/hyperlinkcolor" val="tx"/>
                    </a:ext>
                  </a:extLst>
                </a:hlinkClick>
              </a:rPr>
              <a:t>SarraceniaMason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 name="Picture 3">
            <a:extLst>
              <a:ext uri="{FF2B5EF4-FFF2-40B4-BE49-F238E27FC236}">
                <a16:creationId xmlns:a16="http://schemas.microsoft.com/office/drawing/2014/main" id="{C8FBE0D0-E7F4-469E-8DF4-78638E98043F}"/>
              </a:ext>
            </a:extLst>
          </p:cNvPr>
          <p:cNvPicPr>
            <a:picLocks noChangeAspect="1"/>
          </p:cNvPicPr>
          <p:nvPr/>
        </p:nvPicPr>
        <p:blipFill>
          <a:blip r:embed="rId12"/>
          <a:stretch>
            <a:fillRect/>
          </a:stretch>
        </p:blipFill>
        <p:spPr>
          <a:xfrm>
            <a:off x="18037201" y="21622159"/>
            <a:ext cx="11298211" cy="5544790"/>
          </a:xfrm>
          <a:prstGeom prst="rect">
            <a:avLst/>
          </a:prstGeom>
        </p:spPr>
      </p:pic>
      <p:sp>
        <p:nvSpPr>
          <p:cNvPr id="13" name="TextBox 6">
            <a:extLst>
              <a:ext uri="{FF2B5EF4-FFF2-40B4-BE49-F238E27FC236}">
                <a16:creationId xmlns:a16="http://schemas.microsoft.com/office/drawing/2014/main" id="{E7537303-D137-4F34-B213-4A6386A51704}"/>
              </a:ext>
            </a:extLst>
          </p:cNvPr>
          <p:cNvSpPr txBox="1"/>
          <p:nvPr/>
        </p:nvSpPr>
        <p:spPr>
          <a:xfrm>
            <a:off x="17676378" y="28877926"/>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3">
                  <a:extLst>
                    <a:ext uri="{A12FA001-AC4F-418D-AE19-62706E023703}">
                      <ahyp:hlinkClr xmlns:ahyp="http://schemas.microsoft.com/office/drawing/2018/hyperlinkcolor" val="tx"/>
                    </a:ext>
                  </a:extLst>
                </a:hlinkClick>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13">
                  <a:extLst>
                    <a:ext uri="{A12FA001-AC4F-418D-AE19-62706E023703}">
                      <ahyp:hlinkClr xmlns:ahyp="http://schemas.microsoft.com/office/drawing/2018/hyperlinkcolor" val="tx"/>
                    </a:ext>
                  </a:extLst>
                </a:hlinkClick>
              </a:rPr>
              <a:t>americoamorim</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7" name="Picture 6">
            <a:extLst>
              <a:ext uri="{FF2B5EF4-FFF2-40B4-BE49-F238E27FC236}">
                <a16:creationId xmlns:a16="http://schemas.microsoft.com/office/drawing/2014/main" id="{B92EC10A-D4BA-4D10-8436-1614D256867A}"/>
              </a:ext>
            </a:extLst>
          </p:cNvPr>
          <p:cNvPicPr>
            <a:picLocks noChangeAspect="1"/>
          </p:cNvPicPr>
          <p:nvPr/>
        </p:nvPicPr>
        <p:blipFill>
          <a:blip r:embed="rId14"/>
          <a:stretch>
            <a:fillRect/>
          </a:stretch>
        </p:blipFill>
        <p:spPr>
          <a:xfrm>
            <a:off x="32026306" y="8196748"/>
            <a:ext cx="8519828" cy="8488466"/>
          </a:xfrm>
          <a:prstGeom prst="rect">
            <a:avLst/>
          </a:prstGeom>
          <a:ln>
            <a:solidFill>
              <a:schemeClr val="tx1">
                <a:lumMod val="95000"/>
                <a:lumOff val="5000"/>
              </a:schemeClr>
            </a:solidFill>
          </a:ln>
        </p:spPr>
      </p:pic>
      <p:sp>
        <p:nvSpPr>
          <p:cNvPr id="16" name="TextBox 6">
            <a:extLst>
              <a:ext uri="{FF2B5EF4-FFF2-40B4-BE49-F238E27FC236}">
                <a16:creationId xmlns:a16="http://schemas.microsoft.com/office/drawing/2014/main" id="{2321F547-6491-468E-8D49-C14F75222D6E}"/>
              </a:ext>
            </a:extLst>
          </p:cNvPr>
          <p:cNvSpPr txBox="1"/>
          <p:nvPr/>
        </p:nvSpPr>
        <p:spPr>
          <a:xfrm>
            <a:off x="32026305" y="16775440"/>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5">
                  <a:extLst>
                    <a:ext uri="{A12FA001-AC4F-418D-AE19-62706E023703}">
                      <ahyp:hlinkClr xmlns:ahyp="http://schemas.microsoft.com/office/drawing/2018/hyperlinkcolor" val="tx"/>
                    </a:ext>
                  </a:extLst>
                </a:hlinkClick>
              </a:rPr>
              <a:t>@nasaman58</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3833663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106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p:txBody>
          <a:bodyPr>
            <a:normAutofit fontScale="90000"/>
          </a:bodyPr>
          <a:lstStyle/>
          <a:p>
            <a:r>
              <a:rPr lang="en-US" dirty="0">
                <a:solidFill>
                  <a:schemeClr val="bg1"/>
                </a:solidFill>
                <a:latin typeface="Lato Black" panose="020F0A02020204030203" pitchFamily="34" charset="0"/>
              </a:rPr>
              <a:t>Try a ‘hat’ icon.</a:t>
            </a:r>
            <a:br>
              <a:rPr lang="en-US" b="1" dirty="0">
                <a:solidFill>
                  <a:schemeClr val="bg1"/>
                </a:solidFill>
                <a:latin typeface="Lato" panose="020F0502020204030203" pitchFamily="34" charset="0"/>
              </a:rPr>
            </a:br>
            <a:r>
              <a:rPr lang="en-US" sz="12800" b="1" dirty="0">
                <a:solidFill>
                  <a:schemeClr val="bg1"/>
                </a:solidFill>
                <a:latin typeface="Lato Hairline" panose="020F0202020204030203" pitchFamily="34" charset="0"/>
              </a:rPr>
              <a:t>Imagery</a:t>
            </a:r>
            <a:r>
              <a:rPr lang="en-US" sz="12800" dirty="0">
                <a:solidFill>
                  <a:schemeClr val="bg1"/>
                </a:solidFill>
                <a:latin typeface="Lato Hairline" panose="020F0202020204030203" pitchFamily="34" charset="0"/>
              </a:rPr>
              <a:t>, reinforces your finding, makes your poster memorable </a:t>
            </a:r>
            <a:br>
              <a:rPr lang="en-US" sz="12800" dirty="0">
                <a:solidFill>
                  <a:schemeClr val="bg1"/>
                </a:solidFill>
                <a:latin typeface="Lato Hairline" panose="020F0202020204030203" pitchFamily="34" charset="0"/>
              </a:rPr>
            </a:br>
            <a:r>
              <a:rPr lang="en-US" sz="12800" dirty="0">
                <a:solidFill>
                  <a:schemeClr val="bg1"/>
                </a:solidFill>
                <a:latin typeface="Lato Hairline" panose="020F0202020204030203" pitchFamily="34" charset="0"/>
              </a:rPr>
              <a:t>— and can be interpreted at-a-glance.</a:t>
            </a:r>
          </a:p>
        </p:txBody>
      </p:sp>
      <p:pic>
        <p:nvPicPr>
          <p:cNvPr id="5" name="Picture 4">
            <a:extLst>
              <a:ext uri="{FF2B5EF4-FFF2-40B4-BE49-F238E27FC236}">
                <a16:creationId xmlns:a16="http://schemas.microsoft.com/office/drawing/2014/main" id="{0C15AA18-BB05-4CC0-83D4-334274C63210}"/>
              </a:ext>
            </a:extLst>
          </p:cNvPr>
          <p:cNvPicPr>
            <a:picLocks noChangeAspect="1"/>
          </p:cNvPicPr>
          <p:nvPr/>
        </p:nvPicPr>
        <p:blipFill>
          <a:blip r:embed="rId2"/>
          <a:stretch>
            <a:fillRect/>
          </a:stretch>
        </p:blipFill>
        <p:spPr>
          <a:xfrm>
            <a:off x="3984624" y="21107401"/>
            <a:ext cx="11235691" cy="7487561"/>
          </a:xfrm>
          <a:prstGeom prst="rect">
            <a:avLst/>
          </a:prstGeom>
          <a:ln>
            <a:solidFill>
              <a:schemeClr val="tx1">
                <a:lumMod val="95000"/>
                <a:lumOff val="5000"/>
              </a:schemeClr>
            </a:solidFill>
          </a:ln>
        </p:spPr>
      </p:pic>
      <p:pic>
        <p:nvPicPr>
          <p:cNvPr id="2052" name="Picture 4" descr="https://pbs.twimg.com/media/D5vlURVXkAATLRO.jpg">
            <a:extLst>
              <a:ext uri="{FF2B5EF4-FFF2-40B4-BE49-F238E27FC236}">
                <a16:creationId xmlns:a16="http://schemas.microsoft.com/office/drawing/2014/main" id="{93B32201-781E-408B-B222-52252052C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953" y="9268374"/>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4" name="Picture 6" descr="https://pbs.twimg.com/media/D5PwuE1W0AAg8Cf.jpg:large">
            <a:extLst>
              <a:ext uri="{FF2B5EF4-FFF2-40B4-BE49-F238E27FC236}">
                <a16:creationId xmlns:a16="http://schemas.microsoft.com/office/drawing/2014/main" id="{A749D5FE-6A6B-4082-AD54-E62B08BCE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9268374"/>
            <a:ext cx="11235691"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8" name="Picture 10" descr="https://pbs.twimg.com/media/D5FfR67W4AAM_Sq.jpg:large">
            <a:extLst>
              <a:ext uri="{FF2B5EF4-FFF2-40B4-BE49-F238E27FC236}">
                <a16:creationId xmlns:a16="http://schemas.microsoft.com/office/drawing/2014/main" id="{168E125E-84DB-4725-A81E-0598E8143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198" y="9268375"/>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A7ED45-A6C3-4A2C-AD1D-A0B1AA698F20}"/>
              </a:ext>
            </a:extLst>
          </p:cNvPr>
          <p:cNvSpPr txBox="1"/>
          <p:nvPr/>
        </p:nvSpPr>
        <p:spPr>
          <a:xfrm>
            <a:off x="19070953" y="17807364"/>
            <a:ext cx="11235691" cy="1174681"/>
          </a:xfrm>
          <a:prstGeom prst="rect">
            <a:avLst/>
          </a:prstGeom>
          <a:noFill/>
        </p:spPr>
        <p:txBody>
          <a:bodyPr wrap="square" rtlCol="0">
            <a:spAutoFit/>
          </a:bodyPr>
          <a:lstStyle/>
          <a:p>
            <a:pPr algn="ctr">
              <a:lnSpc>
                <a:spcPct val="150000"/>
              </a:lnSpc>
            </a:pPr>
            <a:r>
              <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extLst>
                    <a:ext uri="{A12FA001-AC4F-418D-AE19-62706E023703}">
                      <ahyp:hlinkClr xmlns:ahyp="http://schemas.microsoft.com/office/drawing/2018/hyperlinkcolor" val="tx"/>
                    </a:ext>
                  </a:extLst>
                </a:hlinkClick>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extLst>
                    <a:ext uri="{A12FA001-AC4F-418D-AE19-62706E023703}">
                      <ahyp:hlinkClr xmlns:ahyp="http://schemas.microsoft.com/office/drawing/2018/hyperlinkcolor" val="tx"/>
                    </a:ext>
                  </a:extLst>
                </a:hlinkClick>
              </a:rPr>
              <a:t>DStroumsa</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3" name="TextBox 12">
            <a:extLst>
              <a:ext uri="{FF2B5EF4-FFF2-40B4-BE49-F238E27FC236}">
                <a16:creationId xmlns:a16="http://schemas.microsoft.com/office/drawing/2014/main" id="{3867473D-F999-4744-BCF2-847A43BFE7F7}"/>
              </a:ext>
            </a:extLst>
          </p:cNvPr>
          <p:cNvSpPr txBox="1"/>
          <p:nvPr/>
        </p:nvSpPr>
        <p:spPr>
          <a:xfrm>
            <a:off x="3984625" y="17807363"/>
            <a:ext cx="11235691" cy="1174681"/>
          </a:xfrm>
          <a:prstGeom prst="rect">
            <a:avLst/>
          </a:prstGeom>
          <a:noFill/>
        </p:spPr>
        <p:txBody>
          <a:bodyPr wrap="square" rtlCol="0">
            <a:spAutoFit/>
          </a:bodyPr>
          <a:lstStyle/>
          <a:p>
            <a:pPr algn="ctr">
              <a:lnSpc>
                <a:spcPct val="150000"/>
              </a:lnSpc>
            </a:pPr>
            <a:r>
              <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7">
                  <a:extLst>
                    <a:ext uri="{A12FA001-AC4F-418D-AE19-62706E023703}">
                      <ahyp:hlinkClr xmlns:ahyp="http://schemas.microsoft.com/office/drawing/2018/hyperlinkcolor" val="tx"/>
                    </a:ext>
                  </a:extLst>
                </a:hlinkClick>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7">
                  <a:extLst>
                    <a:ext uri="{A12FA001-AC4F-418D-AE19-62706E023703}">
                      <ahyp:hlinkClr xmlns:ahyp="http://schemas.microsoft.com/office/drawing/2018/hyperlinkcolor" val="tx"/>
                    </a:ext>
                  </a:extLst>
                </a:hlinkClick>
              </a:rPr>
              <a:t>MCLaScience</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53DCE380-2575-42C3-959F-D25F76A9073C}"/>
              </a:ext>
            </a:extLst>
          </p:cNvPr>
          <p:cNvSpPr txBox="1"/>
          <p:nvPr/>
        </p:nvSpPr>
        <p:spPr>
          <a:xfrm>
            <a:off x="34747199" y="17807363"/>
            <a:ext cx="11235691" cy="1174681"/>
          </a:xfrm>
          <a:prstGeom prst="rect">
            <a:avLst/>
          </a:prstGeom>
          <a:noFill/>
        </p:spPr>
        <p:txBody>
          <a:bodyPr wrap="square" rtlCol="0">
            <a:spAutoFit/>
          </a:bodyPr>
          <a:lstStyle/>
          <a:p>
            <a:pPr algn="ctr">
              <a:lnSpc>
                <a:spcPct val="150000"/>
              </a:lnSpc>
            </a:pPr>
            <a:r>
              <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8">
                  <a:extLst>
                    <a:ext uri="{A12FA001-AC4F-418D-AE19-62706E023703}">
                      <ahyp:hlinkClr xmlns:ahyp="http://schemas.microsoft.com/office/drawing/2018/hyperlinkcolor" val="tx"/>
                    </a:ext>
                  </a:extLst>
                </a:hlinkClick>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8">
                  <a:extLst>
                    <a:ext uri="{A12FA001-AC4F-418D-AE19-62706E023703}">
                      <ahyp:hlinkClr xmlns:ahyp="http://schemas.microsoft.com/office/drawing/2018/hyperlinkcolor" val="tx"/>
                    </a:ext>
                  </a:extLst>
                </a:hlinkClick>
              </a:rPr>
              <a:t>ElzaRechtman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3984623" y="28744436"/>
            <a:ext cx="11235691" cy="1174681"/>
          </a:xfrm>
          <a:prstGeom prst="rect">
            <a:avLst/>
          </a:prstGeom>
          <a:noFill/>
        </p:spPr>
        <p:txBody>
          <a:bodyPr wrap="square" rtlCol="0">
            <a:spAutoFit/>
          </a:bodyPr>
          <a:lstStyle/>
          <a:p>
            <a:pPr algn="ctr">
              <a:lnSpc>
                <a:spcPct val="150000"/>
              </a:lnSpc>
            </a:pPr>
            <a:r>
              <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9">
                  <a:extLst>
                    <a:ext uri="{A12FA001-AC4F-418D-AE19-62706E023703}">
                      <ahyp:hlinkClr xmlns:ahyp="http://schemas.microsoft.com/office/drawing/2018/hyperlinkcolor" val="tx"/>
                    </a:ext>
                  </a:extLst>
                </a:hlinkClick>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9">
                  <a:extLst>
                    <a:ext uri="{A12FA001-AC4F-418D-AE19-62706E023703}">
                      <ahyp:hlinkClr xmlns:ahyp="http://schemas.microsoft.com/office/drawing/2018/hyperlinkcolor" val="tx"/>
                    </a:ext>
                  </a:extLst>
                </a:hlinkClick>
              </a:rPr>
              <a:t>mikemorrison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2050" name="Picture 2" descr="https://pbs.twimg.com/media/D7-X4G4W4AEaSQg.jpg:large">
            <a:extLst>
              <a:ext uri="{FF2B5EF4-FFF2-40B4-BE49-F238E27FC236}">
                <a16:creationId xmlns:a16="http://schemas.microsoft.com/office/drawing/2014/main" id="{B72DCCA3-9370-4D30-AD90-8076F1A36A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62" t="9156" r="1131" b="6787"/>
          <a:stretch/>
        </p:blipFill>
        <p:spPr bwMode="auto">
          <a:xfrm>
            <a:off x="19070953" y="21107401"/>
            <a:ext cx="11319514" cy="74875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45A6C0-A151-4BFF-ABC8-146838C7D391}"/>
              </a:ext>
            </a:extLst>
          </p:cNvPr>
          <p:cNvSpPr txBox="1"/>
          <p:nvPr/>
        </p:nvSpPr>
        <p:spPr>
          <a:xfrm>
            <a:off x="19070952" y="28744436"/>
            <a:ext cx="11235691" cy="1174681"/>
          </a:xfrm>
          <a:prstGeom prst="rect">
            <a:avLst/>
          </a:prstGeom>
          <a:noFill/>
        </p:spPr>
        <p:txBody>
          <a:bodyPr wrap="square" rtlCol="0">
            <a:spAutoFit/>
          </a:bodyPr>
          <a:lstStyle/>
          <a:p>
            <a:pPr algn="ctr">
              <a:lnSpc>
                <a:spcPct val="150000"/>
              </a:lnSpc>
            </a:pPr>
            <a:r>
              <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extLst>
                    <a:ext uri="{A12FA001-AC4F-418D-AE19-62706E023703}">
                      <ahyp:hlinkClr xmlns:ahyp="http://schemas.microsoft.com/office/drawing/2018/hyperlinkcolor" val="tx"/>
                    </a:ext>
                  </a:extLst>
                </a:hlinkClick>
              </a:rPr>
              <a:t>@akreutzer82</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6878728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2093</Words>
  <Application>Microsoft Office PowerPoint</Application>
  <PresentationFormat>Custom</PresentationFormat>
  <Paragraphs>274</Paragraphs>
  <Slides>12</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Lato Black</vt:lpstr>
      <vt:lpstr>Lato Hairline</vt:lpstr>
      <vt:lpstr>Lato Thin</vt:lpstr>
      <vt:lpstr>Arial</vt:lpstr>
      <vt:lpstr>Calibri</vt:lpstr>
      <vt:lpstr>Calibri Light</vt:lpstr>
      <vt:lpstr>Lato</vt:lpstr>
      <vt:lpstr>Office Theme</vt:lpstr>
      <vt:lpstr>1_Office Theme</vt:lpstr>
      <vt:lpstr>PowerPoint Presentation</vt:lpstr>
      <vt:lpstr>Main finding goes here, translated into plain English. Emphasize the important words by bolding them.</vt:lpstr>
      <vt:lpstr>PowerPoint Presentation</vt:lpstr>
      <vt:lpstr>Main finding goes here, translated into plain English. Emphasize the important words by bolding them.</vt:lpstr>
      <vt:lpstr>PowerPoint Presentation</vt:lpstr>
      <vt:lpstr>Main finding goes here, translated into plain English. Emphasize the important words by bolding them.</vt:lpstr>
      <vt:lpstr>NOROVIRUS Just-in-Time training tool developed to improve response time and efficiency.</vt:lpstr>
      <vt:lpstr>Try an on-theme background. Add fun and reinforce your study’s context, but make sure to keep a high contrast between your text and background!</vt:lpstr>
      <vt:lpstr>Try a ‘hat’ icon. Imagery, reinforces your finding, makes your poster memorable  — and can be interpreted at-a-glance.</vt:lpstr>
      <vt:lpstr>PowerPoint Presentation</vt:lpstr>
      <vt:lpstr>How to QR Code</vt:lpstr>
      <vt:lpstr>Layout F.A.Q.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1. Correct fonts won’t load until you open this in PowerPoint (e.g., if you’re previewing this in your browser it’ll look uglier than it actually is).  2. Generate QR codes here: https://www.qrcode-monkey.com/</dc:title>
  <dc:creator>AHEPP</dc:creator>
  <cp:lastModifiedBy>Kara Stephens</cp:lastModifiedBy>
  <cp:revision>94</cp:revision>
  <dcterms:created xsi:type="dcterms:W3CDTF">2019-07-02T13:39:34Z</dcterms:created>
  <dcterms:modified xsi:type="dcterms:W3CDTF">2020-03-26T17:20:04Z</dcterms:modified>
</cp:coreProperties>
</file>